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414" r:id="rId60"/>
    <p:sldId id="316" r:id="rId61"/>
    <p:sldId id="317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7" r:id="rId80"/>
    <p:sldId id="338" r:id="rId81"/>
    <p:sldId id="339" r:id="rId82"/>
    <p:sldId id="340" r:id="rId83"/>
    <p:sldId id="341" r:id="rId84"/>
    <p:sldId id="342" r:id="rId85"/>
    <p:sldId id="343" r:id="rId86"/>
    <p:sldId id="344" r:id="rId87"/>
    <p:sldId id="345" r:id="rId88"/>
    <p:sldId id="346" r:id="rId89"/>
    <p:sldId id="347" r:id="rId90"/>
    <p:sldId id="348" r:id="rId91"/>
    <p:sldId id="349" r:id="rId92"/>
    <p:sldId id="350" r:id="rId93"/>
    <p:sldId id="351" r:id="rId94"/>
    <p:sldId id="352" r:id="rId95"/>
    <p:sldId id="353" r:id="rId96"/>
    <p:sldId id="354" r:id="rId97"/>
    <p:sldId id="355" r:id="rId98"/>
    <p:sldId id="356" r:id="rId99"/>
    <p:sldId id="357" r:id="rId100"/>
    <p:sldId id="358" r:id="rId101"/>
    <p:sldId id="359" r:id="rId102"/>
    <p:sldId id="360" r:id="rId103"/>
    <p:sldId id="361" r:id="rId104"/>
    <p:sldId id="362" r:id="rId105"/>
    <p:sldId id="363" r:id="rId106"/>
    <p:sldId id="364" r:id="rId107"/>
    <p:sldId id="365" r:id="rId108"/>
    <p:sldId id="366" r:id="rId109"/>
    <p:sldId id="367" r:id="rId110"/>
    <p:sldId id="368" r:id="rId111"/>
    <p:sldId id="370" r:id="rId112"/>
    <p:sldId id="371" r:id="rId113"/>
    <p:sldId id="372" r:id="rId114"/>
    <p:sldId id="373" r:id="rId115"/>
    <p:sldId id="374" r:id="rId116"/>
    <p:sldId id="375" r:id="rId117"/>
    <p:sldId id="376" r:id="rId118"/>
    <p:sldId id="377" r:id="rId119"/>
    <p:sldId id="378" r:id="rId120"/>
    <p:sldId id="379" r:id="rId121"/>
    <p:sldId id="380" r:id="rId122"/>
    <p:sldId id="381" r:id="rId123"/>
    <p:sldId id="382" r:id="rId124"/>
    <p:sldId id="383" r:id="rId125"/>
    <p:sldId id="384" r:id="rId126"/>
    <p:sldId id="385" r:id="rId127"/>
    <p:sldId id="386" r:id="rId128"/>
    <p:sldId id="387" r:id="rId129"/>
    <p:sldId id="388" r:id="rId130"/>
    <p:sldId id="389" r:id="rId131"/>
    <p:sldId id="390" r:id="rId132"/>
    <p:sldId id="391" r:id="rId133"/>
    <p:sldId id="392" r:id="rId134"/>
    <p:sldId id="393" r:id="rId135"/>
    <p:sldId id="394" r:id="rId136"/>
    <p:sldId id="395" r:id="rId137"/>
    <p:sldId id="396" r:id="rId138"/>
    <p:sldId id="397" r:id="rId139"/>
    <p:sldId id="398" r:id="rId140"/>
    <p:sldId id="399" r:id="rId141"/>
    <p:sldId id="400" r:id="rId142"/>
    <p:sldId id="401" r:id="rId143"/>
    <p:sldId id="402" r:id="rId144"/>
    <p:sldId id="403" r:id="rId145"/>
    <p:sldId id="404" r:id="rId146"/>
    <p:sldId id="405" r:id="rId147"/>
    <p:sldId id="406" r:id="rId148"/>
    <p:sldId id="407" r:id="rId149"/>
    <p:sldId id="408" r:id="rId150"/>
    <p:sldId id="409" r:id="rId151"/>
    <p:sldId id="410" r:id="rId152"/>
    <p:sldId id="411" r:id="rId153"/>
    <p:sldId id="412" r:id="rId154"/>
    <p:sldId id="413" r:id="rId155"/>
    <p:sldId id="415" r:id="rId156"/>
    <p:sldId id="416" r:id="rId15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slide" Target="slides/slide152.xml"/><Relationship Id="rId16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FC00-314E-4526-92B1-2332775A7EA4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F4A7-FF20-4AFD-88A7-8D055CC06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2567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FC00-314E-4526-92B1-2332775A7EA4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F4A7-FF20-4AFD-88A7-8D055CC06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191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FC00-314E-4526-92B1-2332775A7EA4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F4A7-FF20-4AFD-88A7-8D055CC06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2257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FC00-314E-4526-92B1-2332775A7EA4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F4A7-FF20-4AFD-88A7-8D055CC06A35}" type="slidenum">
              <a:rPr lang="pl-PL" smtClean="0"/>
              <a:t>‹#›</a:t>
            </a:fld>
            <a:endParaRPr lang="pl-PL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2182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FC00-314E-4526-92B1-2332775A7EA4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F4A7-FF20-4AFD-88A7-8D055CC06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6613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FC00-314E-4526-92B1-2332775A7EA4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F4A7-FF20-4AFD-88A7-8D055CC06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4946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FC00-314E-4526-92B1-2332775A7EA4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F4A7-FF20-4AFD-88A7-8D055CC06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6184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FC00-314E-4526-92B1-2332775A7EA4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F4A7-FF20-4AFD-88A7-8D055CC06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7665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FC00-314E-4526-92B1-2332775A7EA4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F4A7-FF20-4AFD-88A7-8D055CC06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195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FC00-314E-4526-92B1-2332775A7EA4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F4A7-FF20-4AFD-88A7-8D055CC06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8129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FC00-314E-4526-92B1-2332775A7EA4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F4A7-FF20-4AFD-88A7-8D055CC06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898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FC00-314E-4526-92B1-2332775A7EA4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F4A7-FF20-4AFD-88A7-8D055CC06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6390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FC00-314E-4526-92B1-2332775A7EA4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F4A7-FF20-4AFD-88A7-8D055CC06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296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FC00-314E-4526-92B1-2332775A7EA4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F4A7-FF20-4AFD-88A7-8D055CC06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189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FC00-314E-4526-92B1-2332775A7EA4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F4A7-FF20-4AFD-88A7-8D055CC06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307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FC00-314E-4526-92B1-2332775A7EA4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F4A7-FF20-4AFD-88A7-8D055CC06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098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FC00-314E-4526-92B1-2332775A7EA4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F4A7-FF20-4AFD-88A7-8D055CC06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87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7FFFC00-314E-4526-92B1-2332775A7EA4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9F4A7-FF20-4AFD-88A7-8D055CC06A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56543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00C0BE-E735-4DF4-8BD3-05B7A569C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1219200"/>
            <a:ext cx="9539550" cy="2637183"/>
          </a:xfrm>
        </p:spPr>
        <p:txBody>
          <a:bodyPr/>
          <a:lstStyle/>
          <a:p>
            <a:pPr algn="ctr"/>
            <a:r>
              <a:rPr lang="pl-PL" b="1" dirty="0"/>
              <a:t>USTAWA PRAWO ATOMOWE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F1B008D-CF8F-4E47-AE8F-0350D18510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Wybrane zagadnienia</a:t>
            </a:r>
          </a:p>
        </p:txBody>
      </p:sp>
    </p:spTree>
    <p:extLst>
      <p:ext uri="{BB962C8B-B14F-4D97-AF65-F5344CB8AC3E}">
        <p14:creationId xmlns:p14="http://schemas.microsoft.com/office/powerpoint/2010/main" val="998006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B08120B-7E5F-4936-AE69-F75FB01F7B2C}"/>
              </a:ext>
            </a:extLst>
          </p:cNvPr>
          <p:cNvSpPr/>
          <p:nvPr/>
        </p:nvSpPr>
        <p:spPr>
          <a:xfrm>
            <a:off x="742122" y="1245705"/>
            <a:ext cx="106547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>
                <a:latin typeface="Times New Roman" panose="02020603050405020304" pitchFamily="18" charset="0"/>
              </a:rPr>
              <a:t>3) określenie zakresu przedmiotowego przeprowadzonego audytu klinicznego, w tym wskazanie rodzaju procedur szczegółowych podlegających sprawdzeniu w ramach audytu klinicznego;</a:t>
            </a:r>
          </a:p>
          <a:p>
            <a:pPr algn="just"/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 opis ustaleń dokonanych podczas audytu klinicznego, w tym także ewentualne zalecenia dla jednostki ochrony zdrowia; </a:t>
            </a:r>
          </a:p>
          <a:p>
            <a:pPr algn="just"/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datę przeprowadzenia audytu klinicznego; </a:t>
            </a:r>
          </a:p>
          <a:p>
            <a:pPr algn="just"/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imiona i nazwiska osób przeprowadzających audyt kliniczny;</a:t>
            </a:r>
          </a:p>
          <a:p>
            <a:pPr algn="just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7) podpisy osób, o których mowa w pkt 6.</a:t>
            </a:r>
          </a:p>
        </p:txBody>
      </p:sp>
    </p:spTree>
    <p:extLst>
      <p:ext uri="{BB962C8B-B14F-4D97-AF65-F5344CB8AC3E}">
        <p14:creationId xmlns:p14="http://schemas.microsoft.com/office/powerpoint/2010/main" val="256410141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472A384-F923-4D71-B45E-DBE34FA27B07}"/>
              </a:ext>
            </a:extLst>
          </p:cNvPr>
          <p:cNvSpPr/>
          <p:nvPr/>
        </p:nvSpPr>
        <p:spPr>
          <a:xfrm>
            <a:off x="344557" y="1908313"/>
            <a:ext cx="11542643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320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Stosowanie promieniowania jonizującego w celach medycznych oraz w celu obrazowania pozamedycznego</a:t>
            </a:r>
            <a:endParaRPr lang="pl-PL" sz="3200" b="1" dirty="0">
              <a:solidFill>
                <a:srgbClr val="FFFF00"/>
              </a:solidFill>
            </a:endParaRPr>
          </a:p>
          <a:p>
            <a:pPr algn="just"/>
            <a:endParaRPr lang="pl-PL" sz="2800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51896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3C5D1E9-74C4-4320-A402-B6D59B034909}"/>
              </a:ext>
            </a:extLst>
          </p:cNvPr>
          <p:cNvSpPr/>
          <p:nvPr/>
        </p:nvSpPr>
        <p:spPr>
          <a:xfrm>
            <a:off x="954157" y="1457740"/>
            <a:ext cx="1056198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Stosowanie promieniowania jonizującego w celach medycznych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obejmuje ekspozycje medyczne</a:t>
            </a:r>
            <a:r>
              <a:rPr lang="pl-PL" sz="2800" b="1" dirty="0">
                <a:latin typeface="Times New Roman" panose="02020603050405020304" pitchFamily="18" charset="0"/>
              </a:rPr>
              <a:t>: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1) osób poddawanych badaniom diagnostycznym, zabiegom lub leczeniu, 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2) osób poddawanych badaniom przesiewowym, 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3) osób uczestniczących w eksperymentach medycznych lub badaniach klinicznych, 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4) opiekunów – zwanych dalej „osobami poddawanymi ekspozycji medycznej”.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80258842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A81872D-4472-45F9-B930-0DE5D47B69D0}"/>
              </a:ext>
            </a:extLst>
          </p:cNvPr>
          <p:cNvSpPr/>
          <p:nvPr/>
        </p:nvSpPr>
        <p:spPr>
          <a:xfrm>
            <a:off x="556591" y="1285461"/>
            <a:ext cx="1111857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latin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Skierowanie pacjenta na badanie diagnostyczne, zabieg lub leczenie albo zlecenie wykonania badania diagnostycznego, zabiegu lub leczenia, z zastosowaniem promieniowania jonizującego, 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-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wynika z uzasadnionego przekonania lekarza kierującego</a:t>
            </a:r>
            <a:r>
              <a:rPr lang="pl-PL" sz="2800" b="1" dirty="0">
                <a:latin typeface="Times New Roman" panose="02020603050405020304" pitchFamily="18" charset="0"/>
              </a:rPr>
              <a:t>, że wynik dostarczy informacji, które przyczynią się do postawienia prawidłowego rozpoznania lub wykluczenia choroby,</a:t>
            </a:r>
          </a:p>
          <a:p>
            <a:pPr marL="457200" indent="-457200" algn="just">
              <a:buFontTx/>
              <a:buChar char="-"/>
            </a:pPr>
            <a:r>
              <a:rPr lang="pl-PL" sz="2800" b="1" dirty="0">
                <a:latin typeface="Times New Roman" panose="02020603050405020304" pitchFamily="18" charset="0"/>
              </a:rPr>
              <a:t>oceny jej przebiegu i postępów leczenia lub </a:t>
            </a:r>
          </a:p>
          <a:p>
            <a:pPr marL="457200" indent="-457200" algn="just">
              <a:buFontTx/>
              <a:buChar char="-"/>
            </a:pPr>
            <a:r>
              <a:rPr lang="pl-PL" sz="2800" b="1" dirty="0">
                <a:latin typeface="Times New Roman" panose="02020603050405020304" pitchFamily="18" charset="0"/>
              </a:rPr>
              <a:t>uzyska się zamierzony efekt terapeutyczny.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89938425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8ED043E-E549-4112-BD73-068961F6DA06}"/>
              </a:ext>
            </a:extLst>
          </p:cNvPr>
          <p:cNvSpPr/>
          <p:nvPr/>
        </p:nvSpPr>
        <p:spPr>
          <a:xfrm>
            <a:off x="516835" y="1166192"/>
            <a:ext cx="112908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1.Badanie diagnostyczne, zabieg lub leczenie, z zastosowaniem promieniowania jonizującego, wymaga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optymalizacji</a:t>
            </a:r>
            <a:r>
              <a:rPr lang="pl-PL" sz="2800" b="1" dirty="0">
                <a:latin typeface="Times New Roman" panose="02020603050405020304" pitchFamily="18" charset="0"/>
              </a:rPr>
              <a:t> ochrony radiologicznej pacjenta.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2. W badaniach diagnostycznych z zastosowaniem promieniowania jonizującego ogranicza się dawki skuteczne (efektywne) otrzymywane przez pacjentów do możliwie najniższego poziomu, przy uwzględnieniu czynników ekonomicznych i społecznych, który zapewni uzyskanie wyniku badania o założonej jakości diagnostycznej.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</a:p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Optymalizacja</a:t>
            </a:r>
            <a:r>
              <a:rPr lang="pl-PL" sz="2800" b="1" dirty="0">
                <a:latin typeface="Times New Roman" panose="02020603050405020304" pitchFamily="18" charset="0"/>
              </a:rPr>
              <a:t> ochrony radiologicznej pacjenta jest także realizowana przez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redukcję badań niepotrzebnie powtarzanych.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32024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2F0AEC63-3F42-410F-8FD5-4239D0588C00}"/>
              </a:ext>
            </a:extLst>
          </p:cNvPr>
          <p:cNvSpPr/>
          <p:nvPr/>
        </p:nvSpPr>
        <p:spPr>
          <a:xfrm>
            <a:off x="424069" y="1152939"/>
            <a:ext cx="1139687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>
                <a:latin typeface="Times New Roman" panose="02020603050405020304" pitchFamily="18" charset="0"/>
              </a:rPr>
              <a:t> Kobiety w wieku rozrodczym, kobiety w ciąży, kobiety karmiące piersią, osoby poniżej 16. roku życia, a także opiekunowie oraz osoby z otoczenia i rodziny pacjentów poddawanych leczeniu za pomocą produktów </a:t>
            </a:r>
            <a:r>
              <a:rPr lang="pl-PL" sz="2800" dirty="0" err="1">
                <a:latin typeface="Times New Roman" panose="02020603050405020304" pitchFamily="18" charset="0"/>
              </a:rPr>
              <a:t>radiofarmaceutycznych</a:t>
            </a:r>
            <a:r>
              <a:rPr lang="pl-PL" sz="2800" dirty="0">
                <a:latin typeface="Times New Roman" panose="02020603050405020304" pitchFamily="18" charset="0"/>
              </a:rPr>
              <a:t> lub zamkniętych źródeł promieniowania jonizującego wprowadzanych na stałe do organizmu</a:t>
            </a:r>
            <a:r>
              <a:rPr lang="pl-PL" sz="2800" b="1" dirty="0">
                <a:latin typeface="Times New Roman" panose="02020603050405020304" pitchFamily="18" charset="0"/>
              </a:rPr>
              <a:t>, podlegają szczególnej ochronie w związku z ekspozycją medyczną.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Lekarz kierujący oraz lekarz prowadzący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mają obowiązek </a:t>
            </a:r>
            <a:r>
              <a:rPr lang="pl-PL" sz="2800" b="1" dirty="0">
                <a:latin typeface="Times New Roman" panose="02020603050405020304" pitchFamily="18" charset="0"/>
              </a:rPr>
              <a:t>uzyskania od kobiety poddawanej ekspozycji medycznej informacji, czy jest ona w ciąży lub czy karmi piersią, chyba że nie jest to istotne z punktu widzenia zastosowanej medycznej procedury radiologicznej.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36629477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E440B7C-67DD-41BA-8002-3F2999B1453F}"/>
              </a:ext>
            </a:extLst>
          </p:cNvPr>
          <p:cNvSpPr/>
          <p:nvPr/>
        </p:nvSpPr>
        <p:spPr>
          <a:xfrm>
            <a:off x="596348" y="1457739"/>
            <a:ext cx="1119808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>
                <a:latin typeface="Times New Roman" panose="02020603050405020304" pitchFamily="18" charset="0"/>
              </a:rPr>
              <a:t>W przypadku gdy kobieta poddawana ekspozycji medycznej jest w ciąży lub gdy ciąży nie można wykluczyć, </a:t>
            </a:r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zwraca się szczególną uwagę na uzasadnienie, </a:t>
            </a:r>
            <a:r>
              <a:rPr lang="pl-PL" sz="3200" b="1" dirty="0">
                <a:latin typeface="Times New Roman" panose="02020603050405020304" pitchFamily="18" charset="0"/>
              </a:rPr>
              <a:t> wskazania medyczne oraz optymalizację, biorąc pod uwagę zarówno kobietę w ciąży, jak i nienarodzone dziecko, ze szczególnym uwzględnieniem medycznych procedur radiologicznych: </a:t>
            </a:r>
          </a:p>
          <a:p>
            <a:pPr algn="just"/>
            <a:endParaRPr lang="pl-PL" sz="3200" b="1" dirty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3200" b="1" dirty="0">
                <a:latin typeface="Times New Roman" panose="02020603050405020304" pitchFamily="18" charset="0"/>
              </a:rPr>
              <a:t>obejmujących obszar brzucha lub miednicy;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322864756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F7B8AE6-6055-4B9D-B516-B78ECD7DBAFC}"/>
              </a:ext>
            </a:extLst>
          </p:cNvPr>
          <p:cNvSpPr/>
          <p:nvPr/>
        </p:nvSpPr>
        <p:spPr>
          <a:xfrm>
            <a:off x="477077" y="2690336"/>
            <a:ext cx="1133060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Jednostki ochrony zdrowia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udostępniają w swoich pomieszczeniach, w miejscach publicznie dostępnych, </a:t>
            </a:r>
            <a:r>
              <a:rPr lang="pl-PL" sz="2800" b="1" dirty="0">
                <a:latin typeface="Times New Roman" panose="02020603050405020304" pitchFamily="18" charset="0"/>
              </a:rPr>
              <a:t>informacje o szczególnej ochronie kobiet w wieku rozrodczym, kobiet w ciąży i kobiet karmiących piersią, poddawanych ekspozycjom medycznym.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400705013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1BAED20-6F99-4A05-BFDC-DBA9B9399A5B}"/>
              </a:ext>
            </a:extLst>
          </p:cNvPr>
          <p:cNvSpPr/>
          <p:nvPr/>
        </p:nvSpPr>
        <p:spPr>
          <a:xfrm>
            <a:off x="172277" y="1762539"/>
            <a:ext cx="1163540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Wykonanie badania diagnostycznego, zabiegu lub leczenia, z zastosowaniem promieniowania jonizującego, odbywa się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zgodnie</a:t>
            </a:r>
            <a:r>
              <a:rPr lang="pl-PL" sz="2800" b="1" dirty="0">
                <a:latin typeface="Times New Roman" panose="02020603050405020304" pitchFamily="18" charset="0"/>
              </a:rPr>
              <a:t> ze szczegółowymi medycznymi procedurami radiologicznymi opracowanymi w jednostce ochrony zdrowia, zwanymi „procedurami szczegółowymi”.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47052492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7EFB8D31-ACC7-4EC4-897A-FC6E5387D2FB}"/>
              </a:ext>
            </a:extLst>
          </p:cNvPr>
          <p:cNvSpPr/>
          <p:nvPr/>
        </p:nvSpPr>
        <p:spPr>
          <a:xfrm>
            <a:off x="251791" y="1179443"/>
            <a:ext cx="118474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Procedura szczegółowa zawiera: </a:t>
            </a:r>
          </a:p>
          <a:p>
            <a:pPr marL="457200" indent="-457200" algn="just">
              <a:buAutoNum type="arabicParenR"/>
            </a:pPr>
            <a:r>
              <a:rPr lang="pl-PL" sz="2400" b="1" dirty="0">
                <a:latin typeface="Times New Roman" panose="02020603050405020304" pitchFamily="18" charset="0"/>
              </a:rPr>
              <a:t>opis postępowania odnoszącego się do stosowanych w jednostce ochrony zdrowia urządzeń radiologicznych i urządzeń pomocniczych, a także do kategorii osób podlegających badaniu diagnostycznemu, zabiegowi lub leczeniu z użyciem takich urządzeń; </a:t>
            </a:r>
          </a:p>
          <a:p>
            <a:pPr algn="just"/>
            <a:r>
              <a:rPr lang="pl-PL" sz="2400" b="1" dirty="0">
                <a:latin typeface="Times New Roman" panose="02020603050405020304" pitchFamily="18" charset="0"/>
              </a:rPr>
              <a:t>2) informacje dotyczące wyniku zastosowania procedury szczegółowej, w tym informacje dotyczące narażenia osób, o których mowa w pkt 1;</a:t>
            </a:r>
          </a:p>
          <a:p>
            <a:pPr algn="just"/>
            <a:r>
              <a:rPr lang="pl-PL" sz="2400" b="1" dirty="0">
                <a:latin typeface="Times New Roman" panose="02020603050405020304" pitchFamily="18" charset="0"/>
              </a:rPr>
              <a:t> 3) inne niż wskazane w pkt 1 i 2 istotne informacje o sposobie wykonania badania diagnostycznego, zabiegu lub leczenia.</a:t>
            </a:r>
          </a:p>
          <a:p>
            <a:pPr algn="just"/>
            <a:r>
              <a:rPr lang="pl-PL" sz="2400" b="1" dirty="0">
                <a:latin typeface="Times New Roman" panose="02020603050405020304" pitchFamily="18" charset="0"/>
              </a:rPr>
              <a:t> </a:t>
            </a:r>
          </a:p>
          <a:p>
            <a:pPr algn="just"/>
            <a:r>
              <a:rPr lang="pl-PL" sz="2400" b="1" dirty="0">
                <a:latin typeface="Times New Roman" panose="02020603050405020304" pitchFamily="18" charset="0"/>
              </a:rPr>
              <a:t>3. Procedury szczegółowe stosowane w jednostce ochrony zdrowia </a:t>
            </a:r>
            <a:r>
              <a:rPr lang="pl-PL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podlegają ocenie </a:t>
            </a:r>
            <a:r>
              <a:rPr lang="pl-PL" sz="2400" b="1" dirty="0">
                <a:latin typeface="Times New Roman" panose="02020603050405020304" pitchFamily="18" charset="0"/>
              </a:rPr>
              <a:t>ich poprawności i aktualności </a:t>
            </a:r>
            <a:r>
              <a:rPr lang="pl-PL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podczas audytu klinicznego wewnętrznego </a:t>
            </a:r>
            <a:r>
              <a:rPr lang="pl-PL" sz="2400" b="1" dirty="0">
                <a:latin typeface="Times New Roman" panose="02020603050405020304" pitchFamily="18" charset="0"/>
              </a:rPr>
              <a:t>i audytu klinicznego zewnętrznego, o których mowa w art. 33u ust. 1. 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26039824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F9C6BDD-C438-40E4-ABB6-E68A519634C3}"/>
              </a:ext>
            </a:extLst>
          </p:cNvPr>
          <p:cNvSpPr/>
          <p:nvPr/>
        </p:nvSpPr>
        <p:spPr>
          <a:xfrm>
            <a:off x="1020417" y="2828836"/>
            <a:ext cx="1085353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>
                <a:latin typeface="Times New Roman" panose="02020603050405020304" pitchFamily="18" charset="0"/>
              </a:rPr>
              <a:t>Lekarz kierujący oraz lekarz prowadzący biorą udział w stosowaniu procedur szczegółowych związanych z ekspozycją medyczną </a:t>
            </a:r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 zakresie odpowiadającym posiadanym uprawnieniom</a:t>
            </a:r>
            <a:r>
              <a:rPr lang="pl-PL" sz="3200" dirty="0">
                <a:latin typeface="Times New Roman" panose="02020603050405020304" pitchFamily="18" charset="0"/>
              </a:rPr>
              <a:t>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778946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38CA656-F1C1-4F39-8BAC-26E4C4D7D5CF}"/>
              </a:ext>
            </a:extLst>
          </p:cNvPr>
          <p:cNvSpPr/>
          <p:nvPr/>
        </p:nvSpPr>
        <p:spPr>
          <a:xfrm>
            <a:off x="318051" y="1417983"/>
            <a:ext cx="1150288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b="1" dirty="0">
                <a:latin typeface="Times New Roman" panose="02020603050405020304" pitchFamily="18" charset="0"/>
              </a:rPr>
              <a:t> </a:t>
            </a:r>
            <a:r>
              <a:rPr lang="pl-PL" sz="2400" b="1" dirty="0">
                <a:latin typeface="Times New Roman" panose="02020603050405020304" pitchFamily="18" charset="0"/>
              </a:rPr>
              <a:t>Do czasu wejścia w życie przepisów wykonawczych  </a:t>
            </a:r>
            <a:r>
              <a:rPr lang="pl-PL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Centralny Rejestr Ekspozycji Niezamierzonych i  </a:t>
            </a:r>
            <a:r>
              <a:rPr lang="pl-PL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Narażeń</a:t>
            </a:r>
            <a:r>
              <a:rPr lang="pl-PL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Przypadkowych</a:t>
            </a:r>
            <a:r>
              <a:rPr lang="pl-PL" sz="2400" b="1" dirty="0">
                <a:latin typeface="Times New Roman" panose="02020603050405020304" pitchFamily="18" charset="0"/>
              </a:rPr>
              <a:t>,  zawiera: </a:t>
            </a:r>
          </a:p>
          <a:p>
            <a:pPr algn="just"/>
            <a:endParaRPr lang="pl-PL" sz="24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400" b="1" dirty="0">
                <a:latin typeface="Times New Roman" panose="02020603050405020304" pitchFamily="18" charset="0"/>
              </a:rPr>
              <a:t>1) wskazanie jednostki ochrony zdrowia, w której doszło do ekspozycji niezamierzonej lub narażenia przypadkowego; </a:t>
            </a:r>
          </a:p>
          <a:p>
            <a:pPr algn="just"/>
            <a:r>
              <a:rPr lang="pl-PL" sz="2400" b="1" dirty="0">
                <a:latin typeface="Times New Roman" panose="02020603050405020304" pitchFamily="18" charset="0"/>
              </a:rPr>
              <a:t>2) datę wystąpienia w jednostce ochrony zdrowia ekspozycji niezamierzonej lub narażenia przypadkowego; </a:t>
            </a:r>
          </a:p>
          <a:p>
            <a:pPr algn="just"/>
            <a:r>
              <a:rPr lang="pl-PL" sz="2400" b="1" dirty="0">
                <a:latin typeface="Times New Roman" panose="02020603050405020304" pitchFamily="18" charset="0"/>
              </a:rPr>
              <a:t>3) w przypadku ekspozycji niezamierzonej lub narażenia przypadkowego w jednostce ochrony zdrowia:</a:t>
            </a:r>
          </a:p>
          <a:p>
            <a:pPr algn="just"/>
            <a:endParaRPr lang="pl-PL" sz="2400" b="1" dirty="0">
              <a:latin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pl-PL" sz="2400" b="1" dirty="0">
                <a:latin typeface="Times New Roman" panose="02020603050405020304" pitchFamily="18" charset="0"/>
              </a:rPr>
              <a:t>prowadzącej działalność wymagającą zgody,  albo działalność, która nie wymaga zgody,– </a:t>
            </a:r>
          </a:p>
          <a:p>
            <a:pPr algn="just"/>
            <a:r>
              <a:rPr lang="pl-PL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określenie, czy ekspozycja niezamierzona lub narażenie przypadkowe są istotne z punktu widzenia ochrony radiologicznej pacjenta.</a:t>
            </a:r>
            <a:endParaRPr lang="pl-PL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54946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0851C30-685D-4E0E-A358-D1BA40F35053}"/>
              </a:ext>
            </a:extLst>
          </p:cNvPr>
          <p:cNvSpPr/>
          <p:nvPr/>
        </p:nvSpPr>
        <p:spPr>
          <a:xfrm>
            <a:off x="0" y="318052"/>
            <a:ext cx="1208598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>
                <a:latin typeface="Times New Roman" panose="02020603050405020304" pitchFamily="18" charset="0"/>
              </a:rPr>
              <a:t> Do zadań osób,  należy odpowiednio: </a:t>
            </a:r>
          </a:p>
          <a:p>
            <a:pPr algn="just"/>
            <a:endParaRPr lang="pl-PL" sz="2400" dirty="0">
              <a:latin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pl-PL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uzasadnienie ekspozycji </a:t>
            </a:r>
            <a:r>
              <a:rPr lang="pl-PL" sz="2400" dirty="0">
                <a:latin typeface="Times New Roman" panose="02020603050405020304" pitchFamily="18" charset="0"/>
              </a:rPr>
              <a:t>medycznej ;</a:t>
            </a:r>
          </a:p>
          <a:p>
            <a:pPr marL="342900" indent="-342900" algn="just">
              <a:buAutoNum type="arabicParenR"/>
            </a:pPr>
            <a:r>
              <a:rPr lang="pl-PL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optymalizacja dawek </a:t>
            </a:r>
            <a:r>
              <a:rPr lang="pl-PL" sz="2400" dirty="0">
                <a:latin typeface="Times New Roman" panose="02020603050405020304" pitchFamily="18" charset="0"/>
              </a:rPr>
              <a:t>w dążeniu do ich ograniczenia przy jednoczesnym zachowaniu warunków dla uzyskania oczekiwanej informacji klinicznej lub oczekiwanego efektu terapeutycznego; </a:t>
            </a:r>
          </a:p>
          <a:p>
            <a:pPr marL="342900" indent="-342900" algn="just">
              <a:buAutoNum type="arabicParenR"/>
            </a:pPr>
            <a:r>
              <a:rPr lang="pl-PL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kliniczna ocena </a:t>
            </a:r>
            <a:r>
              <a:rPr lang="pl-PL" sz="2400" dirty="0">
                <a:latin typeface="Times New Roman" panose="02020603050405020304" pitchFamily="18" charset="0"/>
              </a:rPr>
              <a:t>wyniku badania diagnostycznego, oraz przekazywanie informacji lub dokumentacji radiologicznej innym lekarzom zaangażowanym w proces badania diagnostycznego, zabiegu lub leczenia; </a:t>
            </a:r>
          </a:p>
          <a:p>
            <a:pPr marL="342900" indent="-342900" algn="just">
              <a:buAutoNum type="arabicParenR"/>
            </a:pPr>
            <a:r>
              <a:rPr lang="pl-PL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w przypadku badania diagnostycznego </a:t>
            </a:r>
            <a:r>
              <a:rPr lang="pl-PL" sz="2400" dirty="0">
                <a:latin typeface="Times New Roman" panose="02020603050405020304" pitchFamily="18" charset="0"/>
              </a:rPr>
              <a:t> – udzielanie pacjentowi, jego przedstawicielowi ustawowemu oraz osobom upoważnionym przez pacjenta lub jego przedstawiciela ustawowego informacji na temat zagrożeń związanych z promieniowaniem jonizującym .;</a:t>
            </a:r>
          </a:p>
          <a:p>
            <a:pPr algn="just"/>
            <a:r>
              <a:rPr lang="pl-PL" sz="2400" dirty="0">
                <a:latin typeface="Times New Roman" panose="02020603050405020304" pitchFamily="18" charset="0"/>
              </a:rPr>
              <a:t> instrukcje te mają formę pisemną i są przekazywane przed opuszczeniem jednostki ochrony zdrowia; </a:t>
            </a:r>
          </a:p>
          <a:p>
            <a:pPr algn="just"/>
            <a:r>
              <a:rPr lang="pl-PL" sz="2400" dirty="0">
                <a:latin typeface="Times New Roman" panose="02020603050405020304" pitchFamily="18" charset="0"/>
              </a:rPr>
              <a:t>5) </a:t>
            </a:r>
            <a:r>
              <a:rPr lang="pl-PL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współpraca, </a:t>
            </a:r>
            <a:r>
              <a:rPr lang="pl-PL" sz="2400" dirty="0">
                <a:latin typeface="Times New Roman" panose="02020603050405020304" pitchFamily="18" charset="0"/>
              </a:rPr>
              <a:t>w przypadkach gdy zachodzi taka potrzeba, z innymi specjalistami i personelem w zakresie aspektów praktycznych medycznych procedur radiologicznych, a także uzyskiwanie informacji o wynikach poprzednich badań diagnostycznych, zabiegów lub leczenia.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09649922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D582EBA1-A4A8-4607-B162-343991CD4DB7}"/>
              </a:ext>
            </a:extLst>
          </p:cNvPr>
          <p:cNvSpPr/>
          <p:nvPr/>
        </p:nvSpPr>
        <p:spPr>
          <a:xfrm>
            <a:off x="225287" y="1417983"/>
            <a:ext cx="117281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800" b="1" dirty="0"/>
          </a:p>
          <a:p>
            <a:pPr algn="just"/>
            <a:endParaRPr lang="pl-PL" sz="2800" b="1" dirty="0"/>
          </a:p>
          <a:p>
            <a:pPr algn="just"/>
            <a:r>
              <a:rPr lang="pl-PL" sz="2800" b="1" dirty="0"/>
              <a:t>1. Lekarz kierujący na badanie diagnostyczne, zabieg lub leczenie, z zastosowaniem promieniowania jonizującego, odpowiada za poprawność uzasadnienia skierowania.</a:t>
            </a:r>
          </a:p>
          <a:p>
            <a:pPr algn="just"/>
            <a:endParaRPr lang="pl-PL" sz="2800" b="1" dirty="0"/>
          </a:p>
          <a:p>
            <a:pPr algn="just"/>
            <a:r>
              <a:rPr lang="pl-PL" sz="2800" b="1" dirty="0"/>
              <a:t> </a:t>
            </a:r>
            <a:r>
              <a:rPr lang="pl-PL" sz="2800" b="1" dirty="0">
                <a:solidFill>
                  <a:srgbClr val="FFFF00"/>
                </a:solidFill>
              </a:rPr>
              <a:t>2. Lekarz prowadzący jest obowiązany ocenić poprawność uzasadnienia skierowania oraz odpowiada za wybór odpowiedniej procedury szczegółowej i jej poprawne zastosowanie.</a:t>
            </a:r>
          </a:p>
        </p:txBody>
      </p:sp>
    </p:spTree>
    <p:extLst>
      <p:ext uri="{BB962C8B-B14F-4D97-AF65-F5344CB8AC3E}">
        <p14:creationId xmlns:p14="http://schemas.microsoft.com/office/powerpoint/2010/main" val="87588953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40BD9EF-0C3D-4588-8D3F-424EA07FFEEE}"/>
              </a:ext>
            </a:extLst>
          </p:cNvPr>
          <p:cNvSpPr/>
          <p:nvPr/>
        </p:nvSpPr>
        <p:spPr>
          <a:xfrm>
            <a:off x="689113" y="1484243"/>
            <a:ext cx="1114507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 przypadku gdy jest to możliwe </a:t>
            </a:r>
            <a:r>
              <a:rPr lang="pl-PL" sz="3200" b="1" dirty="0">
                <a:latin typeface="Times New Roman" panose="02020603050405020304" pitchFamily="18" charset="0"/>
              </a:rPr>
              <a:t>przed wykonaniem ekspozycji medycznej lekarz prowadzący zapewnia pacjentowi, jego przedstawicielowi ustawowemu, osobie przez niego upoważnionej oraz opiekunowi </a:t>
            </a:r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otrzymanie odpowiednich informacji dotyczących korzyści i zagrożeń związanych z narażeniem.</a:t>
            </a:r>
            <a:endParaRPr lang="pl-PL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541630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CB1304E-9A24-4E59-BF22-C33AA5E7FF56}"/>
              </a:ext>
            </a:extLst>
          </p:cNvPr>
          <p:cNvSpPr/>
          <p:nvPr/>
        </p:nvSpPr>
        <p:spPr>
          <a:xfrm>
            <a:off x="463825" y="1470991"/>
            <a:ext cx="1150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</a:rPr>
              <a:t>Jednostka ochrony zdrowia: </a:t>
            </a:r>
          </a:p>
          <a:p>
            <a:pPr algn="just"/>
            <a:endParaRPr lang="pl-PL" sz="3200" b="1" dirty="0">
              <a:latin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prowadzi ewidencję </a:t>
            </a:r>
            <a:r>
              <a:rPr lang="pl-PL" sz="3200" b="1" dirty="0">
                <a:latin typeface="Times New Roman" panose="02020603050405020304" pitchFamily="18" charset="0"/>
              </a:rPr>
              <a:t>urządzeń radiologicznych i poddaje ją aktualizacji nie rzadziej niż co 3 miesiące; </a:t>
            </a:r>
          </a:p>
          <a:p>
            <a:pPr marL="514350" indent="-514350" algn="just">
              <a:buAutoNum type="arabicParenR"/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pl-PL" sz="3200" b="1" dirty="0">
                <a:latin typeface="Times New Roman" panose="02020603050405020304" pitchFamily="18" charset="0"/>
              </a:rPr>
              <a:t> zapewnia kontrolę parametrów fizycznych urządzeń radiologicznych i urządzeń pomocniczych. 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304410298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F188F4D-A494-40E4-AD03-7C9893B4F161}"/>
              </a:ext>
            </a:extLst>
          </p:cNvPr>
          <p:cNvSpPr/>
          <p:nvPr/>
        </p:nvSpPr>
        <p:spPr>
          <a:xfrm>
            <a:off x="543339" y="2597426"/>
            <a:ext cx="111053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W przypadku dokonania zmiany w ewidencji,  jednostka ochrony zdrowia,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 terminie 14 dni </a:t>
            </a:r>
            <a:r>
              <a:rPr lang="pl-PL" sz="2800" b="1" dirty="0">
                <a:latin typeface="Times New Roman" panose="02020603050405020304" pitchFamily="18" charset="0"/>
              </a:rPr>
              <a:t>od dnia dokonania zmiany, informuje o dokonanej zmianie właściwy organ, który wydał zezwolenie na wykonywanie działalności związanej z narażeniem.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54308807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EE961F9-E70F-4FDC-B7E9-5397C2308F3A}"/>
              </a:ext>
            </a:extLst>
          </p:cNvPr>
          <p:cNvSpPr/>
          <p:nvPr/>
        </p:nvSpPr>
        <p:spPr>
          <a:xfrm>
            <a:off x="755373" y="1457739"/>
            <a:ext cx="1122459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dirty="0">
                <a:latin typeface="Times New Roman" panose="02020603050405020304" pitchFamily="18" charset="0"/>
              </a:rPr>
              <a:t>Urządzenia radiologiczne oraz urządzenia pomocnicze stosowane w jednostkach ochrony zdrowia wykonujących badania diagnostyczne, zabiegi lub leczenie, </a:t>
            </a:r>
            <a:r>
              <a:rPr lang="pl-PL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z zakresu rentgenodiagnostyki, </a:t>
            </a:r>
            <a:r>
              <a:rPr lang="pl-PL" sz="3200" dirty="0">
                <a:latin typeface="Times New Roman" panose="02020603050405020304" pitchFamily="18" charset="0"/>
              </a:rPr>
              <a:t>radiologii zabiegowej, medycyny nuklearnej oraz radioterapii, </a:t>
            </a:r>
            <a:r>
              <a:rPr lang="pl-PL" sz="3200" dirty="0">
                <a:solidFill>
                  <a:srgbClr val="FFFF00"/>
                </a:solidFill>
                <a:latin typeface="Times New Roman" panose="02020603050405020304" pitchFamily="18" charset="0"/>
              </a:rPr>
              <a:t>podlegają kontroli ich parametrów fizycznych. </a:t>
            </a:r>
            <a:endParaRPr lang="pl-PL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58215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A5DDC30-9FB8-4B7E-8F77-E887F3DE851B}"/>
              </a:ext>
            </a:extLst>
          </p:cNvPr>
          <p:cNvSpPr/>
          <p:nvPr/>
        </p:nvSpPr>
        <p:spPr>
          <a:xfrm>
            <a:off x="901148" y="1855304"/>
            <a:ext cx="1046921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Kontrola </a:t>
            </a:r>
            <a:r>
              <a:rPr lang="pl-PL" sz="2800" b="1" dirty="0">
                <a:latin typeface="Times New Roman" panose="02020603050405020304" pitchFamily="18" charset="0"/>
              </a:rPr>
              <a:t> obejmuje wykonywanie testów: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pl-PL" sz="2800" b="1" dirty="0">
                <a:latin typeface="Times New Roman" panose="02020603050405020304" pitchFamily="18" charset="0"/>
              </a:rPr>
              <a:t>odbiorczych; </a:t>
            </a:r>
          </a:p>
          <a:p>
            <a:pPr marL="514350" indent="-514350" algn="just">
              <a:buAutoNum type="arabicParenR"/>
            </a:pPr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2)  eksploatacyjnych.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90348217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82176648-F34F-4EFF-A79A-2A6649CEB18F}"/>
              </a:ext>
            </a:extLst>
          </p:cNvPr>
          <p:cNvSpPr/>
          <p:nvPr/>
        </p:nvSpPr>
        <p:spPr>
          <a:xfrm>
            <a:off x="530087" y="1073426"/>
            <a:ext cx="1166191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Testy eksploatacyjne </a:t>
            </a:r>
            <a:r>
              <a:rPr lang="pl-PL" sz="3200" b="1" dirty="0">
                <a:latin typeface="Times New Roman" panose="02020603050405020304" pitchFamily="18" charset="0"/>
              </a:rPr>
              <a:t>urządzeń radiologicznych oraz urządzeń pomocniczych stosowanych w jednostkach ochrony zdrowia wykonujących badania diagnostyczne, zabiegi lub leczenie, z zakresu </a:t>
            </a:r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rentgenodiagnostyki, </a:t>
            </a:r>
            <a:r>
              <a:rPr lang="pl-PL" sz="3200" b="1" dirty="0">
                <a:latin typeface="Times New Roman" panose="02020603050405020304" pitchFamily="18" charset="0"/>
              </a:rPr>
              <a:t>radiologii zabiegowej lub medycyny nuklearnej, dzielą się na testy:</a:t>
            </a:r>
          </a:p>
          <a:p>
            <a:pPr algn="just"/>
            <a:endParaRPr lang="pl-PL" sz="3200" b="1" dirty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3200" b="1" dirty="0">
                <a:latin typeface="Times New Roman" panose="02020603050405020304" pitchFamily="18" charset="0"/>
              </a:rPr>
              <a:t>1) podstawowe;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3200" b="1" dirty="0">
                <a:latin typeface="Times New Roman" panose="02020603050405020304" pitchFamily="18" charset="0"/>
              </a:rPr>
              <a:t>2) specjalistyczne.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41754916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B38E520-DE18-4D75-B390-746A250FCAED}"/>
              </a:ext>
            </a:extLst>
          </p:cNvPr>
          <p:cNvSpPr/>
          <p:nvPr/>
        </p:nvSpPr>
        <p:spPr>
          <a:xfrm>
            <a:off x="344557" y="1669774"/>
            <a:ext cx="113041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Niedopuszczalne</a:t>
            </a:r>
            <a:r>
              <a:rPr lang="pl-PL" sz="3200" b="1" dirty="0">
                <a:latin typeface="Times New Roman" panose="02020603050405020304" pitchFamily="18" charset="0"/>
              </a:rPr>
              <a:t> jest stosowanie urządzeń radiologicznych i urządzeń pomocniczych, w przypadku gdy: </a:t>
            </a:r>
          </a:p>
          <a:p>
            <a:pPr algn="just"/>
            <a:endParaRPr lang="pl-PL" sz="3200" b="1" dirty="0">
              <a:latin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pl-PL" sz="3200" b="1" dirty="0">
                <a:latin typeface="Times New Roman" panose="02020603050405020304" pitchFamily="18" charset="0"/>
              </a:rPr>
              <a:t>nie zostały wykonane testy; </a:t>
            </a:r>
          </a:p>
          <a:p>
            <a:pPr marL="514350" indent="-514350" algn="just">
              <a:buAutoNum type="arabicParenR"/>
            </a:pPr>
            <a:r>
              <a:rPr lang="pl-PL" sz="3200" b="1" dirty="0">
                <a:latin typeface="Times New Roman" panose="02020603050405020304" pitchFamily="18" charset="0"/>
              </a:rPr>
              <a:t>uzyskane wyniki testów eksploatacyjnych </a:t>
            </a:r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przekraczają</a:t>
            </a:r>
            <a:r>
              <a:rPr lang="pl-PL" sz="3200" b="1" dirty="0">
                <a:latin typeface="Times New Roman" panose="02020603050405020304" pitchFamily="18" charset="0"/>
              </a:rPr>
              <a:t> dopuszczalne odchylenia badanych fizycznych parametrów tych urządzeń określone w przepisach;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1601328796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3DD58A4-21BF-48A4-A6CF-81B79E7432AC}"/>
              </a:ext>
            </a:extLst>
          </p:cNvPr>
          <p:cNvSpPr/>
          <p:nvPr/>
        </p:nvSpPr>
        <p:spPr>
          <a:xfrm>
            <a:off x="238539" y="2967335"/>
            <a:ext cx="115691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testy eksploatacyjne tych urządzeń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nie są wykonywane </a:t>
            </a:r>
            <a:r>
              <a:rPr lang="pl-PL" sz="2800" b="1" dirty="0">
                <a:latin typeface="Times New Roman" panose="02020603050405020304" pitchFamily="18" charset="0"/>
              </a:rPr>
              <a:t>z częstotliwością określoną w przepisach ;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414200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2BC77C74-4737-4D76-BBD0-3BD25562BAAF}"/>
              </a:ext>
            </a:extLst>
          </p:cNvPr>
          <p:cNvSpPr/>
          <p:nvPr/>
        </p:nvSpPr>
        <p:spPr>
          <a:xfrm>
            <a:off x="954157" y="1245704"/>
            <a:ext cx="1050897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latin typeface="Times New Roman" panose="02020603050405020304" pitchFamily="18" charset="0"/>
              </a:rPr>
              <a:t> Kierownicy jednostek organizacyjnych wykonujących działalność związaną z narażeniem: </a:t>
            </a:r>
          </a:p>
          <a:p>
            <a:endParaRPr lang="pl-PL" sz="2800" dirty="0">
              <a:latin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pl-PL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w terminie 6 miesięcy od dnia wejścia w życie niniejszej ustawy:</a:t>
            </a:r>
          </a:p>
          <a:p>
            <a:r>
              <a:rPr lang="pl-PL" sz="2800" dirty="0">
                <a:latin typeface="Times New Roman" panose="02020603050405020304" pitchFamily="18" charset="0"/>
              </a:rPr>
              <a:t> </a:t>
            </a:r>
          </a:p>
          <a:p>
            <a:pPr marL="514350" indent="-514350">
              <a:buAutoNum type="alphaLcParenR"/>
            </a:pPr>
            <a:r>
              <a:rPr lang="pl-PL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dostosują</a:t>
            </a:r>
            <a:r>
              <a:rPr lang="pl-PL" sz="2800" dirty="0">
                <a:latin typeface="Times New Roman" panose="02020603050405020304" pitchFamily="18" charset="0"/>
              </a:rPr>
              <a:t> kwalifikację pracowników do kategorii pracowników, </a:t>
            </a:r>
          </a:p>
          <a:p>
            <a:pPr marL="514350" indent="-514350">
              <a:buAutoNum type="alphaLcParenR"/>
            </a:pPr>
            <a:endParaRPr lang="pl-PL" sz="2800" dirty="0">
              <a:latin typeface="Times New Roman" panose="02020603050405020304" pitchFamily="18" charset="0"/>
            </a:endParaRPr>
          </a:p>
          <a:p>
            <a:r>
              <a:rPr lang="pl-PL" sz="2800" dirty="0">
                <a:latin typeface="Times New Roman" panose="02020603050405020304" pitchFamily="18" charset="0"/>
              </a:rPr>
              <a:t>b) </a:t>
            </a:r>
            <a:r>
              <a:rPr lang="pl-PL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przeprowadzą</a:t>
            </a:r>
            <a:r>
              <a:rPr lang="pl-PL" sz="2800" dirty="0">
                <a:latin typeface="Times New Roman" panose="02020603050405020304" pitchFamily="18" charset="0"/>
              </a:rPr>
              <a:t> szkolenia pracowników zgodnie z przepisami art. 11 ;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80964806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D27071D-3A57-495D-AB8F-CBE7A6BDBB57}"/>
              </a:ext>
            </a:extLst>
          </p:cNvPr>
          <p:cNvSpPr/>
          <p:nvPr/>
        </p:nvSpPr>
        <p:spPr>
          <a:xfrm>
            <a:off x="291547" y="1285461"/>
            <a:ext cx="116619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Testy odbiorcze </a:t>
            </a:r>
            <a:r>
              <a:rPr lang="pl-PL" sz="2800" b="1" dirty="0">
                <a:latin typeface="Times New Roman" panose="02020603050405020304" pitchFamily="18" charset="0"/>
              </a:rPr>
              <a:t>urządzeń radiologicznych oraz urządzeń pomocniczych polegają na sprawdzeniu co najmniej: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pl-PL" sz="2800" b="1" dirty="0">
                <a:latin typeface="Times New Roman" panose="02020603050405020304" pitchFamily="18" charset="0"/>
              </a:rPr>
              <a:t>kompletności i jednoznaczności oznaczeń i opisów na elementach tych urządzeń; </a:t>
            </a:r>
          </a:p>
          <a:p>
            <a:pPr marL="514350" indent="-514350" algn="just">
              <a:buAutoNum type="arabicParenR"/>
            </a:pPr>
            <a:r>
              <a:rPr lang="pl-PL" sz="2800" b="1" dirty="0">
                <a:latin typeface="Times New Roman" panose="02020603050405020304" pitchFamily="18" charset="0"/>
              </a:rPr>
              <a:t>kompletności dokumentacji i specyfikacji technicznej tych urządzeń;</a:t>
            </a:r>
          </a:p>
          <a:p>
            <a:pPr marL="514350" indent="-514350" algn="just">
              <a:buAutoNum type="arabicParenR"/>
            </a:pPr>
            <a:r>
              <a:rPr lang="pl-PL" sz="2800" b="1" dirty="0">
                <a:latin typeface="Times New Roman" panose="02020603050405020304" pitchFamily="18" charset="0"/>
              </a:rPr>
              <a:t>zgodności wartości zmierzonych lub odczytanych parametrów fizycznych tych urządzeń z wartościami para-metrów fizycznych określonych w specyfikacji technicznej tych urządzeń.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996301858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EDA157F-FAC7-402A-ABBC-3FC5523F2DBA}"/>
              </a:ext>
            </a:extLst>
          </p:cNvPr>
          <p:cNvSpPr/>
          <p:nvPr/>
        </p:nvSpPr>
        <p:spPr>
          <a:xfrm>
            <a:off x="821635" y="1391479"/>
            <a:ext cx="1049572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Testy odbiorcze urządzeń radiologicznych oraz urządzeń pomocniczych są wykonywane niezwłocznie po ich: </a:t>
            </a:r>
          </a:p>
          <a:p>
            <a:pPr marL="514350" indent="-514350" algn="just">
              <a:buAutoNum type="arabicParenR"/>
            </a:pPr>
            <a:r>
              <a:rPr lang="pl-PL" sz="2800" b="1" dirty="0">
                <a:latin typeface="Times New Roman" panose="02020603050405020304" pitchFamily="18" charset="0"/>
              </a:rPr>
              <a:t>instalacji, </a:t>
            </a:r>
          </a:p>
          <a:p>
            <a:pPr marL="514350" indent="-514350" algn="just">
              <a:buAutoNum type="arabicParenR"/>
            </a:pPr>
            <a:r>
              <a:rPr lang="pl-PL" sz="2800" b="1" dirty="0">
                <a:latin typeface="Times New Roman" panose="02020603050405020304" pitchFamily="18" charset="0"/>
              </a:rPr>
              <a:t>naprawie przeprowadzonej w zakresie, który może mieć wpływ na jakość diagnostyczną uzyskiwanego obrazu lub na dawkę, jaką otrzymuje pacjent – </a:t>
            </a:r>
          </a:p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przez osoby upoważnione przez kierownika jednostki ochrony zdrowia, przy udziale przedstawicieli odpowiednio dostawcy lub podmiotu uprawnionego do instalowania, uruchamiania lub obsługi tych urządzeń.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098400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A27BB0D-2E36-4B4C-84B5-83FE85FF7970}"/>
              </a:ext>
            </a:extLst>
          </p:cNvPr>
          <p:cNvSpPr/>
          <p:nvPr/>
        </p:nvSpPr>
        <p:spPr>
          <a:xfrm>
            <a:off x="450574" y="2413338"/>
            <a:ext cx="114366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Testy podstawowe </a:t>
            </a:r>
            <a:r>
              <a:rPr lang="pl-PL" sz="2800" b="1" dirty="0">
                <a:latin typeface="Times New Roman" panose="02020603050405020304" pitchFamily="18" charset="0"/>
              </a:rPr>
              <a:t>urządzeń radiologicznych oraz urządzeń pomocniczych stosowanych w jednostkach ochrony zdrowia wykonujących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badania diagnostyczne, </a:t>
            </a:r>
            <a:r>
              <a:rPr lang="pl-PL" sz="2800" b="1" dirty="0">
                <a:latin typeface="Times New Roman" panose="02020603050405020304" pitchFamily="18" charset="0"/>
              </a:rPr>
              <a:t>zabiegi lub leczenie, z zakresu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rentgenodiagnostyki, </a:t>
            </a:r>
            <a:r>
              <a:rPr lang="pl-PL" sz="2800" b="1" dirty="0">
                <a:latin typeface="Times New Roman" panose="02020603050405020304" pitchFamily="18" charset="0"/>
              </a:rPr>
              <a:t>radiologii zabiegowej lub medycyny nuklearnej, są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wykonywane przez osoby upoważnione przez kierownika jednostki ochrony zdrowia do obsługi urządzeń radiologicznych. 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36662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10F48D6-AF34-4DE0-BEBB-81AF52C708E3}"/>
              </a:ext>
            </a:extLst>
          </p:cNvPr>
          <p:cNvSpPr/>
          <p:nvPr/>
        </p:nvSpPr>
        <p:spPr>
          <a:xfrm>
            <a:off x="0" y="808383"/>
            <a:ext cx="1219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  <a:r>
              <a:rPr lang="pl-PL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Testy eksploatacyjne </a:t>
            </a:r>
            <a:r>
              <a:rPr lang="pl-PL" sz="2800" b="1" dirty="0">
                <a:latin typeface="Times New Roman" panose="02020603050405020304" pitchFamily="18" charset="0"/>
              </a:rPr>
              <a:t>urządzeń radiologicznych oraz urządzeń pomocniczych stosowanych w jednostkach ochrony zdrowia wykonujących badania diagnostyczne, zabiegi lub leczenie, z zakresu radioterapii, oraz testy specjalistyczne urządzeń radiologicznych oraz urządzeń pomocniczych stosowanych w jednostkach ochrony zdrowia wykonujących badania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diagnostyczne, </a:t>
            </a:r>
            <a:r>
              <a:rPr lang="pl-PL" sz="2800" dirty="0">
                <a:latin typeface="Times New Roman" panose="02020603050405020304" pitchFamily="18" charset="0"/>
              </a:rPr>
              <a:t>zabiegi lub leczenie,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z zakresu rentgenodiagnostyki, </a:t>
            </a:r>
            <a:r>
              <a:rPr lang="pl-PL" sz="2800" dirty="0">
                <a:latin typeface="Times New Roman" panose="02020603050405020304" pitchFamily="18" charset="0"/>
              </a:rPr>
              <a:t>radiologii zabiegowej lub medycyny nuklearnej, </a:t>
            </a:r>
            <a:r>
              <a:rPr lang="pl-PL" sz="2800" b="1" dirty="0">
                <a:latin typeface="Times New Roman" panose="02020603050405020304" pitchFamily="18" charset="0"/>
              </a:rPr>
              <a:t>są wykonywane przez: </a:t>
            </a:r>
          </a:p>
          <a:p>
            <a:pPr marL="514350" indent="-514350" algn="just">
              <a:buAutoNum type="arabicParenR"/>
            </a:pPr>
            <a:r>
              <a:rPr lang="pl-PL" sz="2800" b="1" dirty="0">
                <a:latin typeface="Times New Roman" panose="02020603050405020304" pitchFamily="18" charset="0"/>
              </a:rPr>
              <a:t>podmiot posiadający akredytację w rozumieniu przepisów ustawy z dnia 13 kwietnia 2016 r. o systemach oceny zgodności i nadzoru rynku (Dz. U. z 2019 r. poz. 544); </a:t>
            </a:r>
          </a:p>
          <a:p>
            <a:pPr marL="514350" indent="-514350" algn="just">
              <a:buAutoNum type="arabicParenR"/>
            </a:pPr>
            <a:r>
              <a:rPr lang="pl-PL" sz="2800" b="1" dirty="0">
                <a:latin typeface="Times New Roman" panose="02020603050405020304" pitchFamily="18" charset="0"/>
              </a:rPr>
              <a:t>specjalistę w dziedzinie fizyki medycznej lub specjalistę w dziedzinie inżynierii medycznej, zatrudnionych w jednostce ochrony zdrowia, w której są wykonywane testy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187963473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E5EE622-C4FB-43FD-A58D-E8C1AB389E60}"/>
              </a:ext>
            </a:extLst>
          </p:cNvPr>
          <p:cNvSpPr/>
          <p:nvPr/>
        </p:nvSpPr>
        <p:spPr>
          <a:xfrm>
            <a:off x="397565" y="2650435"/>
            <a:ext cx="1133060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Testy eksploatacyjne, mogą wykonywać również osoby zatrudnione w jednostce ochrony zdrowia i upoważnione przez jej kierownika do obsługi urządzeń radiologicznych oraz urządzeń pomocniczych, w zakresie określonym w upoważnieniu, pod nadzorem specjalisty w dziedzinie fizyki medycznej lub specjalisty w dziedzinie inżynierii medycznej, zatrudnionych w tej jednostce ochrony zdrowia.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991568390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485D877-D2AC-40D5-A0A8-EF105EBDC149}"/>
              </a:ext>
            </a:extLst>
          </p:cNvPr>
          <p:cNvSpPr/>
          <p:nvPr/>
        </p:nvSpPr>
        <p:spPr>
          <a:xfrm>
            <a:off x="145774" y="1258958"/>
            <a:ext cx="117414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Z kontroli parametrów fizycznych urządzeń radiologicznych oraz urządzeń pomocniczych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wykonujący kontrolę sporządza protokół wyników testów</a:t>
            </a:r>
            <a:r>
              <a:rPr lang="pl-PL" sz="2800" b="1" dirty="0">
                <a:latin typeface="Times New Roman" panose="02020603050405020304" pitchFamily="18" charset="0"/>
              </a:rPr>
              <a:t>.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Jednostka ochrony zdrowia przechowuje protokoły wyników testów,  przez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okres nie krótszy niż 10 lat, </a:t>
            </a:r>
            <a:r>
              <a:rPr lang="pl-PL" sz="2800" b="1" dirty="0">
                <a:latin typeface="Times New Roman" panose="02020603050405020304" pitchFamily="18" charset="0"/>
              </a:rPr>
              <a:t>licząc od końca roku kalendarzowego, w którym testy zostały wykonane.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036003820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E55BAC5-17D4-4323-BE23-82BB2C3A1697}"/>
              </a:ext>
            </a:extLst>
          </p:cNvPr>
          <p:cNvSpPr/>
          <p:nvPr/>
        </p:nvSpPr>
        <p:spPr>
          <a:xfrm>
            <a:off x="318051" y="1028343"/>
            <a:ext cx="1147638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>
                <a:latin typeface="Times New Roman" panose="02020603050405020304" pitchFamily="18" charset="0"/>
              </a:rPr>
              <a:t>W przypadku wystąpienia w jednostce ochrony </a:t>
            </a:r>
            <a:r>
              <a:rPr lang="pl-PL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zdrowia ekspozycji niezamierzonej lub narażenia przypadkowego, </a:t>
            </a:r>
            <a:r>
              <a:rPr lang="pl-PL" sz="2400" b="1" dirty="0">
                <a:latin typeface="Times New Roman" panose="02020603050405020304" pitchFamily="18" charset="0"/>
              </a:rPr>
              <a:t>kierownik tej jednostki ochrony zdrowia niezwłocznie: </a:t>
            </a:r>
          </a:p>
          <a:p>
            <a:pPr algn="just"/>
            <a:endParaRPr lang="pl-PL" sz="2400" b="1" dirty="0">
              <a:latin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pl-PL" sz="2400" b="1" dirty="0">
                <a:latin typeface="Times New Roman" panose="02020603050405020304" pitchFamily="18" charset="0"/>
              </a:rPr>
              <a:t>kwalifikuje to zdarzenie do odpowiedniej kategorii ekspozycji niezamierzonej lub narażenia przypadkowego;</a:t>
            </a:r>
          </a:p>
          <a:p>
            <a:pPr marL="457200" indent="-457200" algn="just">
              <a:buAutoNum type="arabicParenR"/>
            </a:pPr>
            <a:r>
              <a:rPr lang="pl-PL" sz="2400" b="1" dirty="0">
                <a:latin typeface="Times New Roman" panose="02020603050405020304" pitchFamily="18" charset="0"/>
              </a:rPr>
              <a:t>przeprowadza, w ramach wewnętrznego systemu rejestracji i analizy zdarzeń, o którym mowa w art. 7 ust. 2b pkt 3, postępowanie wyjaśniające w celu ustalenia przyczyn i okoliczności wystąpienia ekspozycji niezamierzonej lub narażenia przypadkowego oraz podjęcia niezbędnych działań; </a:t>
            </a:r>
          </a:p>
          <a:p>
            <a:pPr algn="just"/>
            <a:r>
              <a:rPr lang="pl-PL" sz="2400" b="1" dirty="0">
                <a:latin typeface="Times New Roman" panose="02020603050405020304" pitchFamily="18" charset="0"/>
              </a:rPr>
              <a:t>3) przekazuje na piśmie informację o wystąpieniu ekspozycji niezamierzonej lub narażenia przypadkowego oraz o kategorii, do której to zdarzenie zakwalifikował, właściwemu konsultantowi krajowemu lub właściwemu konsultantowi wojewódzkiemu, w odpowiedniej dziedzinie medycyny związanej ze stosowaniem promieniowania jonizującego, oraz Krajowemu Centrum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444429354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846C443A-B03E-4F15-8903-7E10637F7659}"/>
              </a:ext>
            </a:extLst>
          </p:cNvPr>
          <p:cNvSpPr/>
          <p:nvPr/>
        </p:nvSpPr>
        <p:spPr>
          <a:xfrm>
            <a:off x="0" y="2551837"/>
            <a:ext cx="119137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Kierownik jednostki ochrony zdrowia przedstawia konsultantowi, któremu przekazał informację, o ekspozycji niezamierzonej lub narażeniu przypadkowemu a w przypadku powołania komisji, – komisji, wyniki postępowania wyjaśniającego,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 terminie 30 dni od dnia wystąpienia ekspozycji niezamierzonej lub narażenia przypadkowego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71044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45B1E63-BBD1-41E3-A592-35399B515336}"/>
              </a:ext>
            </a:extLst>
          </p:cNvPr>
          <p:cNvSpPr/>
          <p:nvPr/>
        </p:nvSpPr>
        <p:spPr>
          <a:xfrm>
            <a:off x="3048000" y="1997839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3200" b="1" dirty="0">
                <a:latin typeface="Times New Roman" panose="02020603050405020304" pitchFamily="18" charset="0"/>
              </a:rPr>
              <a:t>Szkolenie ORP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144621890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015E32E-B75D-4388-8A3D-F1ABFD7F2C83}"/>
              </a:ext>
            </a:extLst>
          </p:cNvPr>
          <p:cNvSpPr/>
          <p:nvPr/>
        </p:nvSpPr>
        <p:spPr>
          <a:xfrm>
            <a:off x="291549" y="1997839"/>
            <a:ext cx="112245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Osoba wykonująca badania diagnostyczne, zabiegi lub leczenie, z zastosowaniem promieniowania jonizującego, a także osoba nadzorująca ich wykonywanie,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są obowiązani do stałego podnoszenia swoich kwalifikacji z zakresu ochrony radiologicznej pacjenta. 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W celu wykonania obowiązku,  osoba wykonująca badania diagnostyczne, zabiegi lub leczenie, z zastosowaniem promieniowania jonizującego, a także osoba nadzorująca ich wykonywanie, są obowiązani uzyskać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co najmniej 20 punktów szkoleniowych w ciągu kolejnych 5 lat.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470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D46C266F-1E98-4D4E-B222-08CB4802B547}"/>
              </a:ext>
            </a:extLst>
          </p:cNvPr>
          <p:cNvSpPr/>
          <p:nvPr/>
        </p:nvSpPr>
        <p:spPr>
          <a:xfrm>
            <a:off x="596347" y="1497496"/>
            <a:ext cx="112113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2) w terminie 12 miesięcy od dnia wejścia w życie niniejszej ustawy:</a:t>
            </a:r>
          </a:p>
          <a:p>
            <a:pPr algn="just"/>
            <a:endParaRPr lang="pl-PL" sz="2800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dirty="0">
                <a:latin typeface="Times New Roman" panose="02020603050405020304" pitchFamily="18" charset="0"/>
              </a:rPr>
              <a:t> a)</a:t>
            </a:r>
            <a:r>
              <a:rPr lang="pl-PL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przeprowadzą </a:t>
            </a:r>
            <a:r>
              <a:rPr lang="pl-PL" sz="2800" b="1" dirty="0">
                <a:latin typeface="Times New Roman" panose="02020603050405020304" pitchFamily="18" charset="0"/>
              </a:rPr>
              <a:t>ocenę narażenia osób z ogółu ludności,</a:t>
            </a:r>
          </a:p>
          <a:p>
            <a:pPr algn="just"/>
            <a:r>
              <a:rPr lang="pl-PL" sz="2800" dirty="0">
                <a:latin typeface="Times New Roman" panose="02020603050405020304" pitchFamily="18" charset="0"/>
              </a:rPr>
              <a:t> </a:t>
            </a:r>
          </a:p>
          <a:p>
            <a:pPr algn="just"/>
            <a:r>
              <a:rPr lang="pl-PL" sz="2800" dirty="0">
                <a:latin typeface="Times New Roman" panose="02020603050405020304" pitchFamily="18" charset="0"/>
              </a:rPr>
              <a:t> b) </a:t>
            </a:r>
            <a:r>
              <a:rPr lang="pl-PL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wdrożą system</a:t>
            </a:r>
            <a:r>
              <a:rPr lang="pl-PL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, </a:t>
            </a:r>
            <a:r>
              <a:rPr lang="pl-PL" sz="2400" b="1" dirty="0"/>
              <a:t>rejestracji i analizy wystąpienia narażenia przypadkowego.</a:t>
            </a:r>
            <a:r>
              <a:rPr lang="pl-PL" sz="2400" b="1" dirty="0">
                <a:latin typeface="Times New Roman" panose="02020603050405020304" pitchFamily="18" charset="0"/>
              </a:rPr>
              <a:t> </a:t>
            </a:r>
          </a:p>
          <a:p>
            <a:pPr algn="just"/>
            <a:endParaRPr lang="pl-PL" sz="2800" dirty="0">
              <a:latin typeface="Times New Roman" panose="02020603050405020304" pitchFamily="18" charset="0"/>
            </a:endParaRPr>
          </a:p>
          <a:p>
            <a:pPr algn="just"/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736888469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0D15B2B-4072-4165-A1FF-45195E0029E1}"/>
              </a:ext>
            </a:extLst>
          </p:cNvPr>
          <p:cNvSpPr/>
          <p:nvPr/>
        </p:nvSpPr>
        <p:spPr>
          <a:xfrm>
            <a:off x="265043" y="612845"/>
            <a:ext cx="1155589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>
                <a:latin typeface="Times New Roman" panose="02020603050405020304" pitchFamily="18" charset="0"/>
              </a:rPr>
              <a:t>Osoba wykonująca badania diagnostyczne, zabiegi lub leczenie, z zastosowaniem promieniowania jonizującego, a także osoba nadzorująca ich wykonywanie, wykonuje obowiązek,  przez: </a:t>
            </a:r>
          </a:p>
          <a:p>
            <a:pPr marL="342900" indent="-342900" algn="just">
              <a:buAutoNum type="arabicParenR"/>
            </a:pPr>
            <a:r>
              <a:rPr lang="pl-PL" sz="2400" b="1" dirty="0">
                <a:latin typeface="Times New Roman" panose="02020603050405020304" pitchFamily="18" charset="0"/>
              </a:rPr>
              <a:t>ukończenie szkolenia w dziedzinie ochrony radiologicznej pacjenta, kończącego się wewnętrznym egzaminem i uzyskaniem certyfikatu potwierdzającego ukończenie tego szkolenia oraz zdanie egzaminu, lub</a:t>
            </a:r>
          </a:p>
          <a:p>
            <a:pPr marL="342900" indent="-342900" algn="just">
              <a:buAutoNum type="arabicParenR"/>
            </a:pPr>
            <a:r>
              <a:rPr lang="pl-PL" sz="2400" b="1" dirty="0">
                <a:latin typeface="Times New Roman" panose="02020603050405020304" pitchFamily="18" charset="0"/>
              </a:rPr>
              <a:t>ukończenie innego niż wskazane w pkt 1 szkolenia obejmującego tematykę ochrony radiologicznej, bezpiecznego stosowania promieniowania jonizującego w celach medycznych, medycznych zastosowań promieniowania jonizującego lub metod i procedur badań parametrów technicznych urządzeń radiologicznych oraz uzyskanie zaświadczenia o ukończeniu każdego z tych szkoleń, lub </a:t>
            </a:r>
          </a:p>
          <a:p>
            <a:pPr marL="342900" indent="-342900" algn="just">
              <a:buAutoNum type="arabicParenR"/>
            </a:pPr>
            <a:r>
              <a:rPr lang="pl-PL" sz="2400" b="1" dirty="0">
                <a:latin typeface="Times New Roman" panose="02020603050405020304" pitchFamily="18" charset="0"/>
              </a:rPr>
              <a:t>udział w krajowych lub międzynarodowych kongresach, zjazdach, konferencjach lub sympozjach naukowych poświęconych zagadnieniom, o których mowa w pkt 2, lub </a:t>
            </a:r>
          </a:p>
          <a:p>
            <a:pPr marL="342900" indent="-342900" algn="just">
              <a:buAutoNum type="arabicParenR"/>
            </a:pPr>
            <a:r>
              <a:rPr lang="pl-PL" sz="2400" b="1" dirty="0">
                <a:latin typeface="Times New Roman" panose="02020603050405020304" pitchFamily="18" charset="0"/>
              </a:rPr>
              <a:t>wygłoszenie wykładu lub wystąpienia w zakresie zagadnień, o których mowa w pkt 2, na krajowym lub międzynarodowym kongresie, zjeździe, konferencji lub sympozjum naukowym. 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275302641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1A19518-8918-4682-A51A-A9F7B98CF384}"/>
              </a:ext>
            </a:extLst>
          </p:cNvPr>
          <p:cNvSpPr/>
          <p:nvPr/>
        </p:nvSpPr>
        <p:spPr>
          <a:xfrm>
            <a:off x="225287" y="1007165"/>
            <a:ext cx="1196671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Osoba wykonująca badania diagnostyczne, zabiegi lub leczenie, z zastosowaniem promieniowania jonizującego, a także osoba nadzorująca ich wykonywanie, otrzymuje za: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1) ukończenie szkolenia – </a:t>
            </a:r>
            <a:r>
              <a:rPr lang="pl-PL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20 punktów szkoleniowych</a:t>
            </a:r>
            <a:r>
              <a:rPr lang="pl-PL" sz="2800" b="1" dirty="0">
                <a:latin typeface="Times New Roman" panose="02020603050405020304" pitchFamily="18" charset="0"/>
              </a:rPr>
              <a:t>; 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2) ukończenie szkolenia – </a:t>
            </a:r>
            <a:r>
              <a:rPr lang="pl-PL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1 punkt szkoleniowy za każdą godzinę </a:t>
            </a:r>
            <a:r>
              <a:rPr lang="pl-PL" sz="2800" b="1" dirty="0">
                <a:latin typeface="Times New Roman" panose="02020603050405020304" pitchFamily="18" charset="0"/>
              </a:rPr>
              <a:t>ukończonego szkolenia; 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3) udział w krajowym lub międzynarodowym kongresie, zjeździe, konferencji lub sympozjum naukowym –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5 punktów szkoleniowych</a:t>
            </a:r>
            <a:r>
              <a:rPr lang="pl-PL" sz="2800" b="1" dirty="0">
                <a:latin typeface="Times New Roman" panose="02020603050405020304" pitchFamily="18" charset="0"/>
              </a:rPr>
              <a:t>;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4) wygłoszenie wykładu lub wystąpienia</a:t>
            </a:r>
            <a:r>
              <a:rPr lang="pl-PL" dirty="0">
                <a:latin typeface="Times New Roman" panose="02020603050405020304" pitchFamily="18" charset="0"/>
              </a:rPr>
              <a:t> –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10 punktów szkoleniowych.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120297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8C12F5BE-2060-45F4-BA89-13CE1E9D19F4}"/>
              </a:ext>
            </a:extLst>
          </p:cNvPr>
          <p:cNvSpPr/>
          <p:nvPr/>
        </p:nvSpPr>
        <p:spPr>
          <a:xfrm>
            <a:off x="159026" y="1736036"/>
            <a:ext cx="118739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Punkty szkoleniowe za wygłoszenie wykładu lub wystąpienia o tej samej treści mogą być przyznane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tylko raz. </a:t>
            </a:r>
          </a:p>
          <a:p>
            <a:pPr algn="just"/>
            <a:endParaRPr lang="pl-PL" sz="28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Punkty szkoleniowe dotyczące jednego wydarzenia </a:t>
            </a:r>
            <a:r>
              <a:rPr lang="pl-PL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nie sumują się</a:t>
            </a:r>
            <a:r>
              <a:rPr lang="pl-PL" sz="2800" b="1" dirty="0">
                <a:latin typeface="Times New Roman" panose="02020603050405020304" pitchFamily="18" charset="0"/>
              </a:rPr>
              <a:t>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700379333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60DFB43-B9E3-43D0-9134-48725A236B09}"/>
              </a:ext>
            </a:extLst>
          </p:cNvPr>
          <p:cNvSpPr/>
          <p:nvPr/>
        </p:nvSpPr>
        <p:spPr>
          <a:xfrm>
            <a:off x="702365" y="1338470"/>
            <a:ext cx="109860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600" b="1" dirty="0">
                <a:latin typeface="Times New Roman" panose="02020603050405020304" pitchFamily="18" charset="0"/>
              </a:rPr>
              <a:t>Prowadzenie działalności związanej z narażeniem w celach medycznych, polegającej na udzielaniu świadczeń zdrowotnych z zakresu</a:t>
            </a:r>
            <a:r>
              <a:rPr lang="pl-PL"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rentgenodiagnostyki</a:t>
            </a:r>
            <a:r>
              <a:rPr lang="pl-PL" sz="3600" b="1" dirty="0">
                <a:latin typeface="Times New Roman" panose="02020603050405020304" pitchFamily="18" charset="0"/>
              </a:rPr>
              <a:t>, </a:t>
            </a:r>
            <a:r>
              <a:rPr lang="pl-PL" sz="3600" dirty="0">
                <a:latin typeface="Times New Roman" panose="02020603050405020304" pitchFamily="18" charset="0"/>
              </a:rPr>
              <a:t>radiologii zabiegowej lub diagnostyki związanej z podawaniem pacjentom produktów </a:t>
            </a:r>
            <a:r>
              <a:rPr lang="pl-PL" sz="3600" dirty="0" err="1">
                <a:latin typeface="Times New Roman" panose="02020603050405020304" pitchFamily="18" charset="0"/>
              </a:rPr>
              <a:t>radiofarmaceutycznych</a:t>
            </a:r>
            <a:r>
              <a:rPr lang="pl-PL" sz="3600" dirty="0">
                <a:latin typeface="Times New Roman" panose="02020603050405020304" pitchFamily="18" charset="0"/>
              </a:rPr>
              <a:t>, </a:t>
            </a:r>
            <a:r>
              <a:rPr lang="pl-PL"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wymaga </a:t>
            </a:r>
            <a:r>
              <a:rPr lang="pl-PL" sz="3600" b="1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zgody</a:t>
            </a:r>
            <a:r>
              <a:rPr lang="pl-PL"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pl-PL" sz="3600" b="1" dirty="0">
                <a:latin typeface="Times New Roman" panose="02020603050405020304" pitchFamily="18" charset="0"/>
              </a:rPr>
              <a:t>państwowego wojewódzkiego inspektora sanitarnego</a:t>
            </a:r>
            <a:r>
              <a:rPr lang="pl-PL" sz="2800" b="1" dirty="0">
                <a:latin typeface="Times New Roman" panose="02020603050405020304" pitchFamily="18" charset="0"/>
              </a:rPr>
              <a:t>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13024330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DD3165A0-BD7F-484D-9FEE-FC6E17ABE475}"/>
              </a:ext>
            </a:extLst>
          </p:cNvPr>
          <p:cNvSpPr/>
          <p:nvPr/>
        </p:nvSpPr>
        <p:spPr>
          <a:xfrm>
            <a:off x="742122" y="1722783"/>
            <a:ext cx="111450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Wydanie, odmowa wydania i cofnięcie zgody</a:t>
            </a:r>
            <a:r>
              <a:rPr lang="pl-PL" sz="3600" b="1" dirty="0">
                <a:latin typeface="Times New Roman" panose="02020603050405020304" pitchFamily="18" charset="0"/>
              </a:rPr>
              <a:t>,  następuje w drodze decyzji administracyjnej. </a:t>
            </a:r>
          </a:p>
          <a:p>
            <a:pPr algn="just"/>
            <a:r>
              <a:rPr lang="pl-PL" sz="3600" b="1" dirty="0">
                <a:latin typeface="Times New Roman" panose="02020603050405020304" pitchFamily="18" charset="0"/>
              </a:rPr>
              <a:t>Zgodę, wydaje się na czas nie dłuższy niż czas, na który zostało </a:t>
            </a:r>
            <a:r>
              <a:rPr lang="pl-PL"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wydane zezwolenie</a:t>
            </a:r>
            <a:r>
              <a:rPr lang="pl-PL" sz="3600" b="1" dirty="0">
                <a:latin typeface="Times New Roman" panose="02020603050405020304" pitchFamily="18" charset="0"/>
              </a:rPr>
              <a:t>. 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137318559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FA47097-CBF4-4AD8-9027-01A78488478D}"/>
              </a:ext>
            </a:extLst>
          </p:cNvPr>
          <p:cNvSpPr/>
          <p:nvPr/>
        </p:nvSpPr>
        <p:spPr>
          <a:xfrm>
            <a:off x="516835" y="2690336"/>
            <a:ext cx="1141012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>
                <a:latin typeface="Times New Roman" panose="02020603050405020304" pitchFamily="18" charset="0"/>
              </a:rPr>
              <a:t>Zgoda,  jest wydawana po uzyskaniu </a:t>
            </a:r>
            <a:r>
              <a:rPr lang="pl-PL" sz="32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pozytywnej</a:t>
            </a:r>
            <a:r>
              <a:rPr lang="pl-PL" sz="3200" b="1" dirty="0">
                <a:latin typeface="Times New Roman" panose="02020603050405020304" pitchFamily="18" charset="0"/>
              </a:rPr>
              <a:t> </a:t>
            </a:r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opinii odpowiednio właściwego miejscowo konsultanta wojewódzkiego w dziedzinie radiologii i diagnostyki obrazowej </a:t>
            </a:r>
            <a:r>
              <a:rPr lang="pl-PL" sz="3200" b="1" dirty="0">
                <a:latin typeface="Times New Roman" panose="02020603050405020304" pitchFamily="18" charset="0"/>
              </a:rPr>
              <a:t>albo konsultanta wojewódzkiego w dziedzinie medycyny nuklearnej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26757278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737097C4-601B-4CC4-B791-E226B5512070}"/>
              </a:ext>
            </a:extLst>
          </p:cNvPr>
          <p:cNvSpPr/>
          <p:nvPr/>
        </p:nvSpPr>
        <p:spPr>
          <a:xfrm>
            <a:off x="755373" y="1272210"/>
            <a:ext cx="1105231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>
                <a:latin typeface="Times New Roman" panose="02020603050405020304" pitchFamily="18" charset="0"/>
              </a:rPr>
              <a:t>Przepisów </a:t>
            </a:r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nie stosuje </a:t>
            </a:r>
            <a:r>
              <a:rPr lang="pl-PL" sz="3200" b="1" dirty="0">
                <a:latin typeface="Times New Roman" panose="02020603050405020304" pitchFamily="18" charset="0"/>
              </a:rPr>
              <a:t>się do wykonywania działalności związanej z narażeniem polegającej jedynie na wykonywaniu </a:t>
            </a:r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stomatologicznych zdjęć </a:t>
            </a:r>
            <a:r>
              <a:rPr lang="pl-PL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wewnątrzustnych</a:t>
            </a:r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</a:rPr>
              <a:t>za pomocą aparatów rentgenowskich służących wyłącznie do tego celu lub wykonywania działalności związanej z narażeniem polegającej jedynie na wykonywaniu densytometrii kości za pomocą aparatów rentgenowskich służących wyłącznie do tego celu. 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4214345043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FB2A8B8-45E4-41ED-97C9-2A0D3666E196}"/>
              </a:ext>
            </a:extLst>
          </p:cNvPr>
          <p:cNvSpPr/>
          <p:nvPr/>
        </p:nvSpPr>
        <p:spPr>
          <a:xfrm>
            <a:off x="1033669" y="1497496"/>
            <a:ext cx="107077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>
                <a:latin typeface="Times New Roman" panose="02020603050405020304" pitchFamily="18" charset="0"/>
              </a:rPr>
              <a:t>Jednostki ochrony zdrowia stosujące medyczne procedury radiologiczne </a:t>
            </a:r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podlegają audytom klinicznym</a:t>
            </a:r>
            <a:r>
              <a:rPr lang="pl-PL" sz="3200" b="1" dirty="0">
                <a:latin typeface="Times New Roman" panose="02020603050405020304" pitchFamily="18" charset="0"/>
              </a:rPr>
              <a:t>: </a:t>
            </a:r>
          </a:p>
          <a:p>
            <a:pPr algn="just"/>
            <a:endParaRPr lang="pl-PL" sz="3200" b="1" dirty="0">
              <a:latin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pl-PL" sz="3200" b="1" dirty="0">
                <a:latin typeface="Times New Roman" panose="02020603050405020304" pitchFamily="18" charset="0"/>
              </a:rPr>
              <a:t>wewnętrznym; </a:t>
            </a:r>
          </a:p>
          <a:p>
            <a:pPr marL="514350" indent="-514350" algn="just">
              <a:buAutoNum type="arabicParenR"/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pl-PL" sz="3200" b="1" dirty="0">
                <a:latin typeface="Times New Roman" panose="02020603050405020304" pitchFamily="18" charset="0"/>
              </a:rPr>
              <a:t>zewnętrznym.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1266058125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D7A436A-1C67-468B-B75F-A55931DD2F68}"/>
              </a:ext>
            </a:extLst>
          </p:cNvPr>
          <p:cNvSpPr/>
          <p:nvPr/>
        </p:nvSpPr>
        <p:spPr>
          <a:xfrm>
            <a:off x="318051" y="2274838"/>
            <a:ext cx="1133060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Przepisu dot. audytów </a:t>
            </a:r>
            <a:r>
              <a:rPr lang="pl-PL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zewnętrznych </a:t>
            </a:r>
            <a:r>
              <a:rPr lang="pl-PL" sz="2800" b="1" dirty="0">
                <a:latin typeface="Times New Roman" panose="02020603050405020304" pitchFamily="18" charset="0"/>
              </a:rPr>
              <a:t> 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nie stosuje się </a:t>
            </a:r>
            <a:r>
              <a:rPr lang="pl-PL" sz="2800" b="1" dirty="0">
                <a:latin typeface="Times New Roman" panose="02020603050405020304" pitchFamily="18" charset="0"/>
              </a:rPr>
              <a:t>do jednostek ochrony zdrowia wykonujących działalność związaną z narażeniem polegającą jedynie na wykonywaniu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stomatologicznych zdjęć </a:t>
            </a:r>
            <a:r>
              <a:rPr lang="pl-PL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wewnątrzustnych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pl-PL" sz="2800" b="1" dirty="0">
                <a:latin typeface="Times New Roman" panose="02020603050405020304" pitchFamily="18" charset="0"/>
              </a:rPr>
              <a:t>za pomocą aparatów rentgenowskich służących wyłącznie do tego celu lub wykonujących działalność związaną z narażeniem polegającą jedynie na wykonywaniu densytometrii kości za pomocą aparatów rentgenowskich służących wyłącznie do tego celu.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001939630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9E9E5D4-1B7B-4A5D-8480-E6CC083BD8CD}"/>
              </a:ext>
            </a:extLst>
          </p:cNvPr>
          <p:cNvSpPr/>
          <p:nvPr/>
        </p:nvSpPr>
        <p:spPr>
          <a:xfrm>
            <a:off x="490329" y="1577009"/>
            <a:ext cx="1134386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</a:rPr>
              <a:t>Audyt kliniczny wewnętrzny jest przeprowadzany nie </a:t>
            </a:r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rzadziej niż co rok, </a:t>
            </a:r>
            <a:r>
              <a:rPr lang="pl-PL" sz="3200" b="1" dirty="0">
                <a:latin typeface="Times New Roman" panose="02020603050405020304" pitchFamily="18" charset="0"/>
              </a:rPr>
              <a:t>a także: </a:t>
            </a:r>
          </a:p>
          <a:p>
            <a:pPr algn="just"/>
            <a:endParaRPr lang="pl-PL" sz="3200" b="1" dirty="0">
              <a:latin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pl-PL" sz="3200" b="1" dirty="0">
                <a:latin typeface="Times New Roman" panose="02020603050405020304" pitchFamily="18" charset="0"/>
              </a:rPr>
              <a:t>w razie potrzeby – na pisemne polecenie kierownika jednostki ochrony zdrowia; </a:t>
            </a:r>
          </a:p>
          <a:p>
            <a:pPr marL="514350" indent="-514350" algn="just">
              <a:buAutoNum type="arabicParenR"/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pl-PL" sz="3200" dirty="0">
                <a:latin typeface="Times New Roman" panose="02020603050405020304" pitchFamily="18" charset="0"/>
              </a:rPr>
              <a:t>w radiologii zabiegowej – po każdym incydencie prowadzącym do popromiennego uszkodzenia skóry. 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417794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E5ED908-ECBF-4FA5-9EA9-1FF257F8AE03}"/>
              </a:ext>
            </a:extLst>
          </p:cNvPr>
          <p:cNvSpPr/>
          <p:nvPr/>
        </p:nvSpPr>
        <p:spPr>
          <a:xfrm>
            <a:off x="636105" y="1952978"/>
            <a:ext cx="106979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>
                <a:latin typeface="Times New Roman" panose="02020603050405020304" pitchFamily="18" charset="0"/>
              </a:rPr>
              <a:t> Kierownicy jednostek organizacyjnych wykonujących w dniu wejścia w życie niniejszej ustawy działalność związaną z narażeniem na podstawie </a:t>
            </a:r>
            <a:r>
              <a:rPr lang="pl-PL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zezwolenia</a:t>
            </a:r>
            <a:r>
              <a:rPr lang="pl-PL" sz="2400" dirty="0">
                <a:latin typeface="Times New Roman" panose="02020603050405020304" pitchFamily="18" charset="0"/>
              </a:rPr>
              <a:t>, </a:t>
            </a:r>
            <a:r>
              <a:rPr lang="pl-PL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w terminie 2 lat </a:t>
            </a:r>
            <a:r>
              <a:rPr lang="pl-PL" sz="2400" dirty="0">
                <a:latin typeface="Times New Roman" panose="02020603050405020304" pitchFamily="18" charset="0"/>
              </a:rPr>
              <a:t>od dnia wejścia w życie niniejszej ustawy: </a:t>
            </a:r>
          </a:p>
          <a:p>
            <a:pPr algn="just"/>
            <a:endParaRPr lang="pl-PL" sz="2400" dirty="0">
              <a:latin typeface="Times New Roman" panose="02020603050405020304" pitchFamily="18" charset="0"/>
            </a:endParaRPr>
          </a:p>
          <a:p>
            <a:pPr algn="just"/>
            <a:r>
              <a:rPr lang="pl-PL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1) opracują system zarządzania sytuacjami zdarzeń radiacyjnych</a:t>
            </a:r>
            <a:r>
              <a:rPr lang="pl-PL" sz="2400" dirty="0">
                <a:latin typeface="Times New Roman" panose="02020603050405020304" pitchFamily="18" charset="0"/>
              </a:rPr>
              <a:t>; </a:t>
            </a:r>
          </a:p>
          <a:p>
            <a:pPr algn="just"/>
            <a:r>
              <a:rPr lang="pl-PL" sz="2400" dirty="0">
                <a:latin typeface="Times New Roman" panose="02020603050405020304" pitchFamily="18" charset="0"/>
              </a:rPr>
              <a:t>2) </a:t>
            </a:r>
            <a:r>
              <a:rPr lang="pl-PL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dokonają analizy zagrożeń, </a:t>
            </a:r>
            <a:endParaRPr lang="pl-PL" sz="2400" dirty="0">
              <a:latin typeface="Times New Roman" panose="02020603050405020304" pitchFamily="18" charset="0"/>
            </a:endParaRPr>
          </a:p>
          <a:p>
            <a:pPr algn="just"/>
            <a:r>
              <a:rPr lang="pl-PL" sz="2400" dirty="0">
                <a:latin typeface="Times New Roman" panose="02020603050405020304" pitchFamily="18" charset="0"/>
              </a:rPr>
              <a:t>3) </a:t>
            </a:r>
            <a:r>
              <a:rPr lang="pl-PL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dostosują zakładowy plan postępowania awaryjnego </a:t>
            </a:r>
            <a:r>
              <a:rPr lang="pl-PL" sz="2400" dirty="0">
                <a:latin typeface="Times New Roman" panose="02020603050405020304" pitchFamily="18" charset="0"/>
              </a:rPr>
              <a:t>do wymagań określonych w przepisach ustawy;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120565383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F4E2D37-6A3A-4DE9-8C13-BB19BC4FE567}"/>
              </a:ext>
            </a:extLst>
          </p:cNvPr>
          <p:cNvSpPr/>
          <p:nvPr/>
        </p:nvSpPr>
        <p:spPr>
          <a:xfrm>
            <a:off x="662609" y="2413338"/>
            <a:ext cx="1113182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Termin przeprowadzenia audytu klinicznego wewnętrznego określa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kierownik jednostki ochrony zdrowia.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Do przeprowadzenia audytu klinicznego wewnętrznego kierownik jednostki ochrony zdrowia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wyznacza co najmniej dwie osoby o różnych specjalnościach, </a:t>
            </a:r>
            <a:r>
              <a:rPr lang="pl-PL" sz="2800" b="1" dirty="0">
                <a:latin typeface="Times New Roman" panose="02020603050405020304" pitchFamily="18" charset="0"/>
              </a:rPr>
              <a:t>posiadające kwalifikacje odpowiednie do zakresu udzielanych przez jednostkę ochrony zdrowia świadczeń zdrowotnych.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246621915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2544DB1-8FF9-40B4-88A0-808C54F4D2D5}"/>
              </a:ext>
            </a:extLst>
          </p:cNvPr>
          <p:cNvSpPr/>
          <p:nvPr/>
        </p:nvSpPr>
        <p:spPr>
          <a:xfrm>
            <a:off x="477077" y="1305342"/>
            <a:ext cx="1118483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b="1" dirty="0">
                <a:latin typeface="Times New Roman" panose="02020603050405020304" pitchFamily="18" charset="0"/>
              </a:rPr>
              <a:t>W jednostkach ochrony zdrowia wykonujących działalność związaną z narażeniem polegającą </a:t>
            </a:r>
            <a:r>
              <a:rPr lang="pl-PL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jedynie na wykonywaniu stomatologicznych zdjęć </a:t>
            </a:r>
            <a:r>
              <a:rPr lang="pl-PL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wewnątrzustnych</a:t>
            </a:r>
            <a:r>
              <a:rPr lang="pl-PL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pl-PL" sz="2400" b="1" dirty="0">
                <a:latin typeface="Times New Roman" panose="02020603050405020304" pitchFamily="18" charset="0"/>
              </a:rPr>
              <a:t>za pomocą aparatów rentgenowskich służących wyłącznie do tego celu lub </a:t>
            </a:r>
            <a:r>
              <a:rPr lang="pl-PL" sz="2400" dirty="0">
                <a:latin typeface="Times New Roman" panose="02020603050405020304" pitchFamily="18" charset="0"/>
              </a:rPr>
              <a:t>wykonujących działalność związaną z narażeniem polegającą jedynie na wykonywaniu densytometrii kości za pomocą aparatów rentgenowskich służących wyłącznie do tego celu, </a:t>
            </a:r>
            <a:r>
              <a:rPr lang="pl-PL" sz="2400" b="1" dirty="0">
                <a:latin typeface="Times New Roman" panose="02020603050405020304" pitchFamily="18" charset="0"/>
              </a:rPr>
              <a:t>do przeprowadzenia audytu klinicznego wewnętrznego kierownik jednostki ochrony zdrowia wyznacza </a:t>
            </a:r>
            <a:r>
              <a:rPr lang="pl-PL" sz="2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co najmniej dwie osoby, </a:t>
            </a:r>
            <a:r>
              <a:rPr lang="pl-PL" sz="2400" b="1" dirty="0">
                <a:latin typeface="Times New Roman" panose="02020603050405020304" pitchFamily="18" charset="0"/>
              </a:rPr>
              <a:t>które są uprawnione do stosowania medycznych procedur radiologicznych podlegających temu audytowi. </a:t>
            </a:r>
          </a:p>
          <a:p>
            <a:pPr algn="just"/>
            <a:endParaRPr lang="pl-PL" sz="24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Przepisu nie stosuje się do działalności prowadzonej osobiście</a:t>
            </a:r>
            <a:r>
              <a:rPr lang="pl-PL" sz="2400" b="1" dirty="0">
                <a:latin typeface="Times New Roman" panose="02020603050405020304" pitchFamily="18" charset="0"/>
              </a:rPr>
              <a:t>, </a:t>
            </a:r>
            <a:r>
              <a:rPr lang="pl-PL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 której audyt wewnętrzny może być przeprowadzony przez jedną osobę, która jest uprawniona do stosowania medycznych procedur radiologicznych podlegających temu audytowi</a:t>
            </a:r>
            <a:r>
              <a:rPr lang="pl-PL" dirty="0">
                <a:solidFill>
                  <a:srgbClr val="FFFF00"/>
                </a:solidFill>
                <a:latin typeface="Times New Roman" panose="02020603050405020304" pitchFamily="18" charset="0"/>
              </a:rPr>
              <a:t>.</a:t>
            </a:r>
            <a:endParaRPr lang="pl-P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765411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64EFB86-275C-4FEC-940D-DE566688484E}"/>
              </a:ext>
            </a:extLst>
          </p:cNvPr>
          <p:cNvSpPr/>
          <p:nvPr/>
        </p:nvSpPr>
        <p:spPr>
          <a:xfrm>
            <a:off x="516835" y="2967335"/>
            <a:ext cx="111848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Osoby, wyznaczone do przeprowadzenia audytu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przeprowadzają audyt kliniczny wewnętrzny na podstawie pisemnego upoważnienia kierownika jednostki ochrony zdrowia. 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578175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F91E675-50CE-422D-8C1B-A208531CF4BD}"/>
              </a:ext>
            </a:extLst>
          </p:cNvPr>
          <p:cNvSpPr/>
          <p:nvPr/>
        </p:nvSpPr>
        <p:spPr>
          <a:xfrm>
            <a:off x="463825" y="1417983"/>
            <a:ext cx="1159565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Z przeprowadzonego audytu klinicznego wewnętrznego osoby,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 terminie 14 dni </a:t>
            </a:r>
            <a:r>
              <a:rPr lang="pl-PL" sz="2800" b="1" dirty="0">
                <a:latin typeface="Times New Roman" panose="02020603050405020304" pitchFamily="18" charset="0"/>
              </a:rPr>
              <a:t>od dnia zakończenia tego audytu, sporządzają pisemny raport zawierający: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1) przegląd procedur szczegółowych stosowanych w jednostce ochrony zdrowia,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 ramach którego wyodrębnia się</a:t>
            </a:r>
            <a:r>
              <a:rPr lang="pl-PL" sz="2800" b="1" dirty="0">
                <a:latin typeface="Times New Roman" panose="02020603050405020304" pitchFamily="18" charset="0"/>
              </a:rPr>
              <a:t>: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3742166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9F04CF7-7BF3-4415-85BE-5A73F05E0646}"/>
              </a:ext>
            </a:extLst>
          </p:cNvPr>
          <p:cNvSpPr/>
          <p:nvPr/>
        </p:nvSpPr>
        <p:spPr>
          <a:xfrm>
            <a:off x="-1" y="1537252"/>
            <a:ext cx="119667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lphaLcParenR"/>
            </a:pP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analizę procedur szczegółowych oraz praktyki ich stosowania, w tym liczbę zastosowań procedur szczegółowych w podziale na pacjentów dorosłych oraz pacjentów do 16. roku życia, w podziale na płeć, </a:t>
            </a:r>
          </a:p>
          <a:p>
            <a:pPr marL="514350" indent="-514350" algn="just">
              <a:buAutoNum type="alphaLcParenR"/>
            </a:pPr>
            <a:endParaRPr lang="pl-PL" sz="2800" b="1" dirty="0">
              <a:latin typeface="Times New Roman" panose="02020603050405020304" pitchFamily="18" charset="0"/>
            </a:endParaRPr>
          </a:p>
          <a:p>
            <a:pPr marL="514350" indent="-514350" algn="just">
              <a:buAutoNum type="alphaLcParenR"/>
            </a:pPr>
            <a:endParaRPr lang="pl-PL" sz="2800" b="1" dirty="0">
              <a:latin typeface="Times New Roman" panose="02020603050405020304" pitchFamily="18" charset="0"/>
            </a:endParaRPr>
          </a:p>
          <a:p>
            <a:pPr marL="514350" indent="-514350" algn="just">
              <a:buAutoNum type="alphaLcParenR"/>
            </a:pP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dane pozwalające określić wielkość narażenia pacjentów dorosłych oraz pacjentów do 16. roku życia, w podziale na płeć, oraz porównanie tych wielkości z diagnostycznymi poziomami referencyjnymi, w przypadku gdy zostały określone;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176544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C1C3CCA-677E-4A65-BFC4-2D04BC9B9261}"/>
              </a:ext>
            </a:extLst>
          </p:cNvPr>
          <p:cNvSpPr/>
          <p:nvPr/>
        </p:nvSpPr>
        <p:spPr>
          <a:xfrm>
            <a:off x="569843" y="2967335"/>
            <a:ext cx="110390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2)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 razie konieczności </a:t>
            </a:r>
            <a:r>
              <a:rPr lang="pl-PL" sz="2800" b="1" dirty="0">
                <a:latin typeface="Times New Roman" panose="02020603050405020304" pitchFamily="18" charset="0"/>
              </a:rPr>
              <a:t>– zalecenia dotyczące zmiany procedur szczegółowych lub wprowadzenia nowych procedur szczegółowych.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4175518242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3890F45-5E62-4A47-8F93-AE83B134D1DA}"/>
              </a:ext>
            </a:extLst>
          </p:cNvPr>
          <p:cNvSpPr/>
          <p:nvPr/>
        </p:nvSpPr>
        <p:spPr>
          <a:xfrm>
            <a:off x="583095" y="1404730"/>
            <a:ext cx="1117158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Raport z przeprowadzonego audytu klinicznego wewnętrznego jest przekazywany kierownikowi jednostki ochrony zdrowia. 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Kierownik jednostki ochrony zdrowia przekazuje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niezwłocznie</a:t>
            </a:r>
            <a:r>
              <a:rPr lang="pl-PL" sz="2800" b="1" dirty="0">
                <a:latin typeface="Times New Roman" panose="02020603050405020304" pitchFamily="18" charset="0"/>
              </a:rPr>
              <a:t> kopię raportu właściwej komisji procedur i audytów.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/>
              <a:t>Kierownik jednostki ochrony zdrowia </a:t>
            </a:r>
            <a:r>
              <a:rPr lang="pl-PL" sz="2800" b="1" dirty="0">
                <a:solidFill>
                  <a:srgbClr val="FFFF00"/>
                </a:solidFill>
              </a:rPr>
              <a:t>niezwłocznie usuwa </a:t>
            </a:r>
            <a:r>
              <a:rPr lang="pl-PL" sz="2800" b="1" dirty="0"/>
              <a:t>wszelkie nieprawidłowości stwierdzone w trakcie audytu klinicznego wewnętrznego oraz wprowadza zalecenia.</a:t>
            </a:r>
          </a:p>
        </p:txBody>
      </p:sp>
    </p:spTree>
    <p:extLst>
      <p:ext uri="{BB962C8B-B14F-4D97-AF65-F5344CB8AC3E}">
        <p14:creationId xmlns:p14="http://schemas.microsoft.com/office/powerpoint/2010/main" val="2247542589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3A82EE8-FCF8-4602-939B-7199AAC1A2B6}"/>
              </a:ext>
            </a:extLst>
          </p:cNvPr>
          <p:cNvSpPr/>
          <p:nvPr/>
        </p:nvSpPr>
        <p:spPr>
          <a:xfrm>
            <a:off x="185529" y="887896"/>
            <a:ext cx="1191370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Minister właściwy do spraw zdrowia określi, w drodze rozporządzenia: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marL="457200" indent="-457200" algn="just">
              <a:buAutoNum type="arabicParenR"/>
            </a:pPr>
            <a:r>
              <a:rPr lang="pl-PL" sz="2800" b="1" dirty="0">
                <a:latin typeface="Times New Roman" panose="02020603050405020304" pitchFamily="18" charset="0"/>
              </a:rPr>
              <a:t>szczegółowy zakres audytów klinicznych wewnętrznych oraz audytów klinicznych zewnętrznych, </a:t>
            </a:r>
          </a:p>
          <a:p>
            <a:pPr marL="457200" indent="-457200" algn="just">
              <a:buAutoNum type="arabicParenR"/>
            </a:pPr>
            <a:r>
              <a:rPr lang="pl-PL" sz="2800" b="1" dirty="0">
                <a:latin typeface="Times New Roman" panose="02020603050405020304" pitchFamily="18" charset="0"/>
              </a:rPr>
              <a:t>wzór raportu z przeprowadzonego audytu klinicznego wewnętrznego oraz wzór raportu z przeprowadzonego audytu klinicznego zewnętrznego </a:t>
            </a:r>
          </a:p>
          <a:p>
            <a:pPr marL="457200" indent="-457200" algn="just">
              <a:buAutoNum type="arabicParenR"/>
            </a:pPr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– mając na względzie poprawę jakości i wyników opieki nad pacjentem oraz zapewnienie wysokiej jakości świadczonych usług medycznych, a także bezpieczeństwo pacjentów poddawanych medycznym procedurom radiologicznym oraz konieczność weryfikacji diagnostycznych poziomów referencyjnych i skuteczność okresowej oceny narażenia ludności wynikającego z medycznych zastosowań promieniowania jonizującego.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829731836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A159DEB-9CE2-4B75-A7B9-10B324740CAA}"/>
              </a:ext>
            </a:extLst>
          </p:cNvPr>
          <p:cNvSpPr/>
          <p:nvPr/>
        </p:nvSpPr>
        <p:spPr>
          <a:xfrm>
            <a:off x="583096" y="3105835"/>
            <a:ext cx="111848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Nadzór i kontrola w zakresie przestrzegania warunków bezpieczeństwa jądrowego i ochrony radiologicznej 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047422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D42286A4-C9CC-426C-9E84-82F8EE549BA2}"/>
              </a:ext>
            </a:extLst>
          </p:cNvPr>
          <p:cNvSpPr/>
          <p:nvPr/>
        </p:nvSpPr>
        <p:spPr>
          <a:xfrm>
            <a:off x="622852" y="2967335"/>
            <a:ext cx="111053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Wykonywanie działalności związanej z narażeniem podlega nadzorowi i kontroli w zakresie bezpieczeństwa jądrowego i ochrony radiologicznej</a:t>
            </a:r>
            <a:endParaRPr lang="pl-PL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829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62145E3-9927-4FAA-A6D3-619A11166C36}"/>
              </a:ext>
            </a:extLst>
          </p:cNvPr>
          <p:cNvSpPr/>
          <p:nvPr/>
        </p:nvSpPr>
        <p:spPr>
          <a:xfrm>
            <a:off x="901148" y="1470991"/>
            <a:ext cx="104029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Jednostki organizacyjne wykonujące w dniu wejścia w życie niniejszej ustawy działalność związaną z narażeniem na podstawie zezwolenia 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 terminie 12 miesięcy od dnia wejścia w życie niniejszej ustawy dostosują dokumenty dołączone do wniosku o wydanie zezwolenia, na podstawie którego wykonują działalność, do wymagań określonych </a:t>
            </a:r>
            <a:r>
              <a:rPr lang="pl-PL" sz="2800" b="1" dirty="0">
                <a:latin typeface="Times New Roman" panose="02020603050405020304" pitchFamily="18" charset="0"/>
              </a:rPr>
              <a:t>w przepisach w brzmieniu nadanym niniejszą ustawą.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473298176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E2FEF1E-04D4-459F-A2B5-7F2D7C9993F6}"/>
              </a:ext>
            </a:extLst>
          </p:cNvPr>
          <p:cNvSpPr/>
          <p:nvPr/>
        </p:nvSpPr>
        <p:spPr>
          <a:xfrm>
            <a:off x="715617" y="1258957"/>
            <a:ext cx="1109207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Nadzór i kontrola są wykonywane przez:</a:t>
            </a:r>
          </a:p>
          <a:p>
            <a:endParaRPr lang="pl-PL" dirty="0">
              <a:latin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b="1" dirty="0">
                <a:solidFill>
                  <a:srgbClr val="FFFF00"/>
                </a:solidFill>
              </a:rPr>
              <a:t>państwowego wojewódzkiego inspektora sanitarnego, Głównego Inspektora Sanitarnego</a:t>
            </a:r>
            <a:r>
              <a:rPr lang="pl-PL" dirty="0"/>
              <a:t>, komendanta wojskowego ośrodka medycyny prewencyjnej lub upoważnionego przez niego wojskowego inspektora sanitarnego wojskowego ośrodka medycyny prewencyjnej, Głównego Inspektora Sanitarnego Wojska Polskiego lub państwowego inspektora sanitarnego Ministerstwa Spraw Wewnętrznych i Administracji –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dirty="0"/>
              <a:t> </a:t>
            </a:r>
            <a:r>
              <a:rPr lang="pl-PL" sz="3200" dirty="0"/>
              <a:t>w zakresie: </a:t>
            </a:r>
          </a:p>
          <a:p>
            <a:pPr algn="just"/>
            <a:r>
              <a:rPr lang="pl-PL" sz="2800" b="1" dirty="0">
                <a:solidFill>
                  <a:srgbClr val="FFFF00"/>
                </a:solidFill>
              </a:rPr>
              <a:t> działalności, na której wykonywanie organy te wydają zezwolenie lub zgodę,</a:t>
            </a:r>
          </a:p>
          <a:p>
            <a:pPr algn="just"/>
            <a:r>
              <a:rPr lang="pl-PL" sz="2800" b="1" dirty="0">
                <a:solidFill>
                  <a:srgbClr val="FFFF00"/>
                </a:solidFill>
              </a:rPr>
              <a:t>ochrony radiologicznej pacjenta;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8219276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AC2FF72-1CFD-4263-8845-6BA9F4F3C71F}"/>
              </a:ext>
            </a:extLst>
          </p:cNvPr>
          <p:cNvSpPr/>
          <p:nvPr/>
        </p:nvSpPr>
        <p:spPr>
          <a:xfrm>
            <a:off x="225287" y="1391478"/>
            <a:ext cx="11966713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rgbClr val="FFC000"/>
                </a:solidFill>
                <a:latin typeface="Times New Roman" panose="02020603050405020304" pitchFamily="18" charset="0"/>
              </a:rPr>
              <a:t>Kierownik jednostki organizacyjnej i wojewoda, każdy w swoim zakresie, przeprowadzają okresowe ćwiczenia w celu przeglądu i aktualizacji planów postępowania awaryjnego. </a:t>
            </a:r>
          </a:p>
          <a:p>
            <a:endParaRPr lang="pl-PL" sz="2400" b="1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r>
              <a:rPr lang="pl-PL" dirty="0"/>
              <a:t> Ćwiczenia,  są przeprowadzane w przypadku: </a:t>
            </a:r>
          </a:p>
          <a:p>
            <a:r>
              <a:rPr lang="pl-PL" dirty="0"/>
              <a:t>zakładowego planu postępowania awaryjnego dla jednostki organizacyjnej wykonującej działalność zakwalifikowaną, </a:t>
            </a:r>
            <a:r>
              <a:rPr lang="pl-PL" dirty="0">
                <a:solidFill>
                  <a:srgbClr val="FFFF00"/>
                </a:solidFill>
              </a:rPr>
              <a:t>zgodnie z załącznikiem nr 5 do ustawy, </a:t>
            </a:r>
            <a:r>
              <a:rPr lang="pl-PL" dirty="0"/>
              <a:t>do: </a:t>
            </a:r>
          </a:p>
          <a:p>
            <a:pPr marL="457200" indent="-457200">
              <a:buAutoNum type="arabicParenR"/>
            </a:pPr>
            <a:endParaRPr lang="pl-PL" sz="2400" b="1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r>
              <a:rPr lang="pl-PL" sz="2800" b="1" dirty="0">
                <a:solidFill>
                  <a:srgbClr val="FFFF00"/>
                </a:solidFill>
              </a:rPr>
              <a:t>III lub IV kategorii zagrożeń – nie rzadziej niż co 2 lata</a:t>
            </a:r>
            <a:endParaRPr lang="pl-PL" sz="28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endParaRPr lang="pl-PL" sz="2400" b="1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endParaRPr lang="pl-PL" sz="2400" b="1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endParaRPr lang="pl-PL" sz="2400" b="1" dirty="0">
              <a:solidFill>
                <a:srgbClr val="FFC000"/>
              </a:solidFill>
              <a:latin typeface="Times New Roman" panose="02020603050405020304" pitchFamily="18" charset="0"/>
            </a:endParaRPr>
          </a:p>
          <a:p>
            <a:endParaRPr lang="pl-PL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435674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24D10D5B-3998-4C4F-86CC-5023112ADD21}"/>
              </a:ext>
            </a:extLst>
          </p:cNvPr>
          <p:cNvSpPr/>
          <p:nvPr/>
        </p:nvSpPr>
        <p:spPr>
          <a:xfrm>
            <a:off x="225287" y="3244334"/>
            <a:ext cx="112513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Administracyjne kary pieniężne i przepisy karne 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619441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9DF640C-079F-4EE2-9D5A-2F6190FAC63D}"/>
              </a:ext>
            </a:extLst>
          </p:cNvPr>
          <p:cNvSpPr/>
          <p:nvPr/>
        </p:nvSpPr>
        <p:spPr>
          <a:xfrm>
            <a:off x="212034" y="768626"/>
            <a:ext cx="1180768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Kierownikowi jednostki organizacyjnej, który:</a:t>
            </a:r>
          </a:p>
          <a:p>
            <a:endParaRPr lang="pl-P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wymaganego zezwolenia lub wbrew jego warunkom albo bez wymaganego zgłoszenia, albo bez wymaganego powiadomienia wykonuje działalność,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dopełnia obowiązku powiadomienia organu który wydał zezwolenie o przekształceniu jednostki albo zatrudnia pracowników bez uprawnień, kwalifikacji lub umiejętności określonych w przepisach ustawy,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będąc odpowiedzialnym za bezpieczeństwo jądrowe i ochronę radiologiczną, dopuszcza do narażenia pracownika lub innej osoby z naruszeniem przepisów ,</a:t>
            </a:r>
          </a:p>
          <a:p>
            <a:r>
              <a:rPr lang="pl-PL" dirty="0"/>
              <a:t>, </a:t>
            </a:r>
            <a:endParaRPr lang="pl-PL" dirty="0">
              <a:latin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6529066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CD938D3-51BA-48C6-AD02-8C75857A1A94}"/>
              </a:ext>
            </a:extLst>
          </p:cNvPr>
          <p:cNvSpPr/>
          <p:nvPr/>
        </p:nvSpPr>
        <p:spPr>
          <a:xfrm>
            <a:off x="3048000" y="241333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>
              <a:latin typeface="Times New Roman" panose="02020603050405020304" pitchFamily="18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FDD43DCD-C8D8-4CE0-AA90-A1C0744EB3C6}"/>
              </a:ext>
            </a:extLst>
          </p:cNvPr>
          <p:cNvSpPr/>
          <p:nvPr/>
        </p:nvSpPr>
        <p:spPr>
          <a:xfrm>
            <a:off x="490331" y="1139687"/>
            <a:ext cx="108800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pl-PL" sz="3600" b="1" dirty="0">
                <a:latin typeface="TimesNewRomanPS-BoldMT"/>
              </a:rPr>
              <a:t>który uniemożliwia lub utrudnia przeprowadzenie czynności kontrolnych w zakresie bezpieczeństwa jądrowego i ochrony radiologicznej albo nie udziela informacji lub udziela informacji nieprawdziwej albo zataja prawdę w zakresie bezpieczeństwa jądrowego i ochrony radiologicznej,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917045545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CDD2D04-CB8D-463A-9538-0C36CAF36340}"/>
              </a:ext>
            </a:extLst>
          </p:cNvPr>
          <p:cNvSpPr/>
          <p:nvPr/>
        </p:nvSpPr>
        <p:spPr>
          <a:xfrm>
            <a:off x="1" y="1417983"/>
            <a:ext cx="113438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>
                <a:latin typeface="TimesNewRomanPS-BoldMT"/>
              </a:rPr>
              <a:t>– wymierza się karę pieniężną w wysokości nieprzekraczającej </a:t>
            </a:r>
            <a:r>
              <a:rPr lang="pl-PL" sz="3200" b="1" dirty="0">
                <a:solidFill>
                  <a:srgbClr val="FFFF00"/>
                </a:solidFill>
                <a:latin typeface="TimesNewRomanPS-BoldMT"/>
              </a:rPr>
              <a:t>pięciokrotności</a:t>
            </a:r>
            <a:r>
              <a:rPr lang="pl-PL" sz="3200" b="1" dirty="0">
                <a:latin typeface="TimesNewRomanPS-BoldMT"/>
              </a:rPr>
              <a:t> kwoty przeciętnego wynagrodzenia w gospodarce narodowej w roku kalendarzowym poprzedzającym popełnienie czynu, ogłaszanego przez Prezesa Głównego Urzędu Statystycznego.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698694352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E996019-CF07-477A-B5D8-CB7251166C7C}"/>
              </a:ext>
            </a:extLst>
          </p:cNvPr>
          <p:cNvSpPr/>
          <p:nvPr/>
        </p:nvSpPr>
        <p:spPr>
          <a:xfrm>
            <a:off x="914401" y="1152939"/>
            <a:ext cx="1046921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4000" b="1" dirty="0">
                <a:solidFill>
                  <a:schemeClr val="accent2"/>
                </a:solidFill>
              </a:rPr>
              <a:t>WAŻNE</a:t>
            </a:r>
            <a:endParaRPr lang="pl-PL" sz="4000" b="1" dirty="0">
              <a:solidFill>
                <a:schemeClr val="accent2"/>
              </a:solidFill>
              <a:latin typeface="TimesNewRomanPS-BoldMT"/>
            </a:endParaRPr>
          </a:p>
          <a:p>
            <a:pPr algn="just"/>
            <a:r>
              <a:rPr lang="pl-PL" sz="3600" b="1" dirty="0">
                <a:latin typeface="TimesNewRomanPS-BoldMT"/>
              </a:rPr>
              <a:t>Kierownik jednostki organizacyjnej wykonującej działalność związaną z narażeniem,  </a:t>
            </a:r>
            <a:r>
              <a:rPr lang="pl-PL" sz="3600" b="1" dirty="0">
                <a:solidFill>
                  <a:srgbClr val="FFFF00"/>
                </a:solidFill>
                <a:latin typeface="TimesNewRomanPS-BoldMT"/>
              </a:rPr>
              <a:t>zamieszcza na stronie internetowej </a:t>
            </a:r>
            <a:r>
              <a:rPr lang="pl-PL" sz="3600" b="1" dirty="0">
                <a:latin typeface="TimesNewRomanPS-BoldMT"/>
              </a:rPr>
              <a:t>jednostki organizacyjnej, nie rzadziej niż co 12 miesięcy, informację o wpływie działalności wykonywanej przez jednostkę organizacyjną na zdrowie ludzi i na środowisko oraz o wielkości i składzie izotopowym uwolnień substancji promieniotwórczych do środowiska w związku z wykonywaniem tej działalności.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870689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0741199-2BE8-448A-9538-E9F8B623B5D0}"/>
              </a:ext>
            </a:extLst>
          </p:cNvPr>
          <p:cNvSpPr/>
          <p:nvPr/>
        </p:nvSpPr>
        <p:spPr>
          <a:xfrm>
            <a:off x="596348" y="1524000"/>
            <a:ext cx="10972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Jednostki, które w dniu wejścia w życie niniejszej ustawy są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uprawnione do prowadzenia szkoleń dla osób ubiegających się o nadanie uprawnień inspektora ochrony radiologicznej</a:t>
            </a:r>
            <a:r>
              <a:rPr lang="pl-PL" sz="2800" b="1" dirty="0">
                <a:latin typeface="Times New Roman" panose="02020603050405020304" pitchFamily="18" charset="0"/>
              </a:rPr>
              <a:t> lub o nadanie uprawnień do zajmowania stanowiska mającego istotne znaczenie dla zapewnienia bezpieczeństwa jądrowego i ochrony radiologicznej,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mogą</a:t>
            </a:r>
            <a:r>
              <a:rPr lang="pl-PL" sz="2800" b="1" dirty="0">
                <a:latin typeface="Times New Roman" panose="02020603050405020304" pitchFamily="18" charset="0"/>
              </a:rPr>
              <a:t> prowadzić te szkolenia na podstawie dotychczasowych przepisów w terminie 18 miesięcy od dnia wejścia w życie niniejszej ustawy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600007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9D3E02F-29D8-4AE4-9C97-F3EFF1C6938C}"/>
              </a:ext>
            </a:extLst>
          </p:cNvPr>
          <p:cNvSpPr/>
          <p:nvPr/>
        </p:nvSpPr>
        <p:spPr>
          <a:xfrm>
            <a:off x="675861" y="2491409"/>
            <a:ext cx="111053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Jednostki ochrony zdrowia </a:t>
            </a:r>
            <a:r>
              <a:rPr lang="pl-PL" sz="2800" b="1" dirty="0">
                <a:latin typeface="Times New Roman" panose="02020603050405020304" pitchFamily="18" charset="0"/>
              </a:rPr>
              <a:t>utworzą ewidencje urządzeń radiologicznych,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 terminie 2 lat od dnia wejścia w życie niniejszej ustawy.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086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0DD409B-65B7-43B0-9C6E-AF2E50C005E8}"/>
              </a:ext>
            </a:extLst>
          </p:cNvPr>
          <p:cNvSpPr/>
          <p:nvPr/>
        </p:nvSpPr>
        <p:spPr>
          <a:xfrm>
            <a:off x="649357" y="2160104"/>
            <a:ext cx="108932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1. Wzorcowe procedury radiologiczne dla uzasadnionych ekspozycji medycznych uznanych za standardowe opracowane na podstawie dotychczasowych przepisów stają się z dniem wejścia w życie niniejszej ustawy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wzorcowymi medycznymi procedurami radiologicznymi.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00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14768A-B3EB-4986-92FF-67F7C0675194}"/>
              </a:ext>
            </a:extLst>
          </p:cNvPr>
          <p:cNvSpPr/>
          <p:nvPr/>
        </p:nvSpPr>
        <p:spPr>
          <a:xfrm>
            <a:off x="821635" y="1232453"/>
            <a:ext cx="1070775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2. Wykazy wzorcowych procedur radiologicznych dla uzasadnionych ekspozycji medycznych uznanych za standardowe opublikowane przez ministra właściwego do spraw zdrowia na podstawie dotychczasowych przepisów stają się z dniem wejścia w życie niniejszej ustawy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wykazami procedur wzorcowych.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3. Udokumentowane robocze procedury postępowania utworzone na podstawie dotychczasowych przepisów stają się z dniem wejścia w życie niniejszej ustawy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szczegółowymi medycznymi procedurami radiologicznymi.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416543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C871795-2B2E-40CA-BF0D-35E5CF286269}"/>
              </a:ext>
            </a:extLst>
          </p:cNvPr>
          <p:cNvSpPr/>
          <p:nvPr/>
        </p:nvSpPr>
        <p:spPr>
          <a:xfrm>
            <a:off x="874643" y="781878"/>
            <a:ext cx="1009815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effectLst/>
                <a:latin typeface="Times New Roman" panose="02020603050405020304" pitchFamily="18" charset="0"/>
              </a:rPr>
              <a:t>Niniejsza ustawa w zakresie swojej regulacji wdraża: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endParaRPr lang="pl-PL" sz="2800" b="1" dirty="0"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effectLst/>
                <a:latin typeface="Times New Roman" panose="02020603050405020304" pitchFamily="18" charset="0"/>
              </a:rPr>
              <a:t> </a:t>
            </a:r>
            <a:endParaRPr lang="pl-PL" sz="2800" b="1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D62A5ECB-4A4F-4DA5-984F-5D37F932DC5C}"/>
              </a:ext>
            </a:extLst>
          </p:cNvPr>
          <p:cNvSpPr/>
          <p:nvPr/>
        </p:nvSpPr>
        <p:spPr>
          <a:xfrm>
            <a:off x="553156" y="2438400"/>
            <a:ext cx="105212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dyrektywę Rady 2013/59/ </a:t>
            </a:r>
            <a:r>
              <a:rPr lang="pl-PL" sz="28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Euratom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z dnia 5 grudnia 2013 r. </a:t>
            </a:r>
            <a:r>
              <a:rPr lang="pl-PL" sz="2800" b="1" dirty="0">
                <a:latin typeface="Times New Roman" panose="02020603050405020304" pitchFamily="18" charset="0"/>
              </a:rPr>
              <a:t>ustanawiającą podstawowe normy bezpieczeństwa w celu ochrony przed zagrożeniami wynikającymi z narażenia na działanie promieniowania jonizującego.</a:t>
            </a:r>
          </a:p>
        </p:txBody>
      </p:sp>
    </p:spTree>
    <p:extLst>
      <p:ext uri="{BB962C8B-B14F-4D97-AF65-F5344CB8AC3E}">
        <p14:creationId xmlns:p14="http://schemas.microsoft.com/office/powerpoint/2010/main" val="2331226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7CDC1794-C94D-4D70-BF88-4643069E858C}"/>
              </a:ext>
            </a:extLst>
          </p:cNvPr>
          <p:cNvSpPr/>
          <p:nvPr/>
        </p:nvSpPr>
        <p:spPr>
          <a:xfrm>
            <a:off x="1192695" y="2199861"/>
            <a:ext cx="1019092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Do pracowników wykonujących pracę w warunkach narażenia na promieniowanie jonizujące w dniu wejścia w życie niniejszej ustawy do dnia 31 grudnia 2019 r.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stosuje się </a:t>
            </a:r>
            <a:r>
              <a:rPr lang="pl-PL" sz="2800" b="1" dirty="0">
                <a:latin typeface="Times New Roman" panose="02020603050405020304" pitchFamily="18" charset="0"/>
              </a:rPr>
              <a:t>dawki graniczne promieniowania jonizującego obowiązujące przed dniem wejścia w życie niniejszej ustawy.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732222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EC0B913-E62B-4E0B-AE24-6C93446512BF}"/>
              </a:ext>
            </a:extLst>
          </p:cNvPr>
          <p:cNvSpPr/>
          <p:nvPr/>
        </p:nvSpPr>
        <p:spPr>
          <a:xfrm>
            <a:off x="569843" y="2014329"/>
            <a:ext cx="1081377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Ustawa określa: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1)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działalność w zakresie pokojowego wykorzystywania energii atomowej związaną z rzeczywistym i potencjalnym narażeniem na promieniowanie jonizujące </a:t>
            </a:r>
            <a:r>
              <a:rPr lang="pl-PL" sz="2800" b="1" dirty="0">
                <a:latin typeface="Times New Roman" panose="02020603050405020304" pitchFamily="18" charset="0"/>
              </a:rPr>
              <a:t>od sztucznych źródeł promieniotwórczych, materiałów jądrowych,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urządzeń wytwarzających promieniowanie jonizujące, </a:t>
            </a:r>
            <a:r>
              <a:rPr lang="pl-PL" sz="2800" b="1" dirty="0">
                <a:latin typeface="Times New Roman" panose="02020603050405020304" pitchFamily="18" charset="0"/>
              </a:rPr>
              <a:t>odpadów promieniotwórczych i wypalonego paliwa jądrowego;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415791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4F6F026-55C7-4734-AED4-7173629EC3E3}"/>
              </a:ext>
            </a:extLst>
          </p:cNvPr>
          <p:cNvSpPr/>
          <p:nvPr/>
        </p:nvSpPr>
        <p:spPr>
          <a:xfrm>
            <a:off x="503583" y="2703443"/>
            <a:ext cx="1121133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2)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obowiązki kierownika </a:t>
            </a:r>
            <a:r>
              <a:rPr lang="pl-PL" sz="2800" b="1" dirty="0">
                <a:latin typeface="Times New Roman" panose="02020603050405020304" pitchFamily="18" charset="0"/>
              </a:rPr>
              <a:t>jednostki organizacyjnej wykonującej tę działalność;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3)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organy właściwe </a:t>
            </a:r>
            <a:r>
              <a:rPr lang="pl-PL" sz="2800" b="1" dirty="0">
                <a:latin typeface="Times New Roman" panose="02020603050405020304" pitchFamily="18" charset="0"/>
              </a:rPr>
              <a:t>w sprawach bezpieczeństwa jądrowego i ochrony radiologicznej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913614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76D0BAF4-EE60-4298-A5EE-541D3C0F2E04}"/>
              </a:ext>
            </a:extLst>
          </p:cNvPr>
          <p:cNvSpPr/>
          <p:nvPr/>
        </p:nvSpPr>
        <p:spPr>
          <a:xfrm>
            <a:off x="755373" y="3008243"/>
            <a:ext cx="109330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b="1" dirty="0">
                <a:latin typeface="Times New Roman" panose="02020603050405020304" pitchFamily="18" charset="0"/>
              </a:rPr>
              <a:t>kary pieniężne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za naruszenie przepisów dotyczących bezpieczeństwa jądrowego i ochrony radiologicznej oraz tryb ich nakładania.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335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AA03D21-F5D2-406E-A9C7-2406E7A2DD75}"/>
              </a:ext>
            </a:extLst>
          </p:cNvPr>
          <p:cNvSpPr/>
          <p:nvPr/>
        </p:nvSpPr>
        <p:spPr>
          <a:xfrm>
            <a:off x="675861" y="1921564"/>
            <a:ext cx="1091979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b="1" dirty="0">
                <a:latin typeface="Times New Roman" panose="02020603050405020304" pitchFamily="18" charset="0"/>
              </a:rPr>
              <a:t> szczególne zasady ochrony osób przed zagrożeniami wynikającymi ze stosowania promieniowania jonizującego w celach medycznych.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b="1" dirty="0">
                <a:latin typeface="Times New Roman" panose="02020603050405020304" pitchFamily="18" charset="0"/>
              </a:rPr>
              <a:t> szczególne zasady ochrony osób przed zagrożeniami wynikającymi ze stosowania promieniowania jonizującego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 celach medycznych lub w celu obrazowania pozamedycznego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849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4809D47-B136-4C53-8306-C197DC8E78D5}"/>
              </a:ext>
            </a:extLst>
          </p:cNvPr>
          <p:cNvSpPr/>
          <p:nvPr/>
        </p:nvSpPr>
        <p:spPr>
          <a:xfrm>
            <a:off x="781877" y="1404730"/>
            <a:ext cx="1084027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W rozumieniu niniejszej ustawy użyte określenia oznaczają: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</a:p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audyt kliniczny </a:t>
            </a:r>
            <a:r>
              <a:rPr lang="pl-PL" sz="2800" b="1" dirty="0">
                <a:latin typeface="Times New Roman" panose="02020603050405020304" pitchFamily="18" charset="0"/>
              </a:rPr>
              <a:t>– systematyczną kontrolę lub przegląd medycznych procedur radiologicznych, mające na celu polepszenie jakości udzielanych pacjentowi świadczeń zdrowotnych poprzez usystematyzowaną analizę, w ramach której praktyka, procedury i wyniki radiologiczne są porównywane z uznanymi standardami oraz, w razie konieczności, modyfikację dotychczasowego postępowania lub wprowadzenie nowych standardów;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3297633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86F69C94-EBB2-4084-B93A-945C419BF3B5}"/>
              </a:ext>
            </a:extLst>
          </p:cNvPr>
          <p:cNvSpPr/>
          <p:nvPr/>
        </p:nvSpPr>
        <p:spPr>
          <a:xfrm>
            <a:off x="596348" y="1298713"/>
            <a:ext cx="1111857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badanie przesiewowe </a:t>
            </a:r>
            <a:r>
              <a:rPr lang="pl-PL" sz="2800" b="1" dirty="0">
                <a:latin typeface="Times New Roman" panose="02020603050405020304" pitchFamily="18" charset="0"/>
              </a:rPr>
              <a:t>– badanie diagnostyczne z wykorzystaniem urządzeń radiologicznych przeprowadzane w celu wczesnego diagnozowania chorób w grupach ryzyka;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endParaRPr lang="pl-PL" sz="2400" b="1" dirty="0">
              <a:latin typeface="Times New Roman" panose="02020603050405020304" pitchFamily="18" charset="0"/>
            </a:endParaRP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6972458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373605B-1B53-4B7D-BC46-FA8CDC844AB2}"/>
              </a:ext>
            </a:extLst>
          </p:cNvPr>
          <p:cNvSpPr/>
          <p:nvPr/>
        </p:nvSpPr>
        <p:spPr>
          <a:xfrm>
            <a:off x="132522" y="1086678"/>
            <a:ext cx="1178118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dawka graniczna </a:t>
            </a:r>
            <a:r>
              <a:rPr lang="pl-PL" sz="2800" b="1" dirty="0">
                <a:latin typeface="Times New Roman" panose="02020603050405020304" pitchFamily="18" charset="0"/>
              </a:rPr>
              <a:t>– wartość dawki promieniowania jonizującego, wyrażoną jako: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dawka skuteczna </a:t>
            </a:r>
            <a:r>
              <a:rPr lang="pl-PL" sz="2800" b="1" dirty="0">
                <a:latin typeface="Times New Roman" panose="02020603050405020304" pitchFamily="18" charset="0"/>
              </a:rPr>
              <a:t>(efektywna), w tym obciążająca dawka skuteczna (efektywna)  lub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b="1" dirty="0">
                <a:latin typeface="Times New Roman" panose="02020603050405020304" pitchFamily="18" charset="0"/>
              </a:rPr>
              <a:t>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dawka równoważna 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– dla określonych osób, pochodzącej od kontrolowanej działalności zawodowej, której, poza przypadkami przewidzianymi w przepisach ustawy, nie wolno przekroczyć;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370158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4C044EC-76B3-472B-BB6F-79E9764E6415}"/>
              </a:ext>
            </a:extLst>
          </p:cNvPr>
          <p:cNvSpPr/>
          <p:nvPr/>
        </p:nvSpPr>
        <p:spPr>
          <a:xfrm>
            <a:off x="755373" y="2027582"/>
            <a:ext cx="1076076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diagnostyczny poziom referencyjny </a:t>
            </a:r>
            <a:r>
              <a:rPr lang="pl-PL" sz="2800" b="1" dirty="0">
                <a:latin typeface="Times New Roman" panose="02020603050405020304" pitchFamily="18" charset="0"/>
              </a:rPr>
              <a:t>– </a:t>
            </a:r>
            <a:r>
              <a:rPr lang="pl-PL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poziom dawki </a:t>
            </a:r>
            <a:r>
              <a:rPr lang="pl-PL" sz="2800" b="1" dirty="0">
                <a:latin typeface="Times New Roman" panose="02020603050405020304" pitchFamily="18" charset="0"/>
              </a:rPr>
              <a:t>w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rentgenodiagnostyce</a:t>
            </a:r>
            <a:r>
              <a:rPr lang="pl-PL" sz="2800" b="1" dirty="0">
                <a:latin typeface="Times New Roman" panose="02020603050405020304" pitchFamily="18" charset="0"/>
              </a:rPr>
              <a:t> i w radiologii zabiegowej lub, w przypadku produktów </a:t>
            </a:r>
            <a:r>
              <a:rPr lang="pl-PL" sz="2800" b="1" dirty="0" err="1">
                <a:latin typeface="Times New Roman" panose="02020603050405020304" pitchFamily="18" charset="0"/>
              </a:rPr>
              <a:t>radiofarmaceutycznych</a:t>
            </a:r>
            <a:r>
              <a:rPr lang="pl-PL" sz="2800" b="1" dirty="0">
                <a:latin typeface="Times New Roman" panose="02020603050405020304" pitchFamily="18" charset="0"/>
              </a:rPr>
              <a:t>, poziom aktywności tych produktów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 odniesieniu do typowych badań diagnostycznych i zabiegów, którym poddawani są pacjenci o standardowej budowie ciała lub które przeprowadzane są na standardowych fantomach w odniesieniu do szeroko określonych kategorii sprzętu;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9890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8A43CBE8-613B-4740-87C0-7DC48B7E753C}"/>
              </a:ext>
            </a:extLst>
          </p:cNvPr>
          <p:cNvSpPr/>
          <p:nvPr/>
        </p:nvSpPr>
        <p:spPr>
          <a:xfrm>
            <a:off x="622851" y="1510748"/>
            <a:ext cx="1105231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ekspozycja medyczna </a:t>
            </a:r>
            <a:r>
              <a:rPr lang="pl-PL" sz="2800" b="1" dirty="0">
                <a:latin typeface="Times New Roman" panose="02020603050405020304" pitchFamily="18" charset="0"/>
              </a:rPr>
              <a:t>– ekspozycję na promieniowanie jonizujące osób w ramach medycznych procedur radio- logicznych, mającą na celu przyniesienie korzyści dla ich zdrowia, a także ekspozycję opiekunów oraz osób uczestniczących w eksperymentach medycznych lub badaniach klinicznych;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endParaRPr lang="pl-PL" sz="28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ekspozycja niezamierzona </a:t>
            </a:r>
            <a:r>
              <a:rPr lang="pl-PL" sz="2800" b="1" dirty="0">
                <a:latin typeface="Times New Roman" panose="02020603050405020304" pitchFamily="18" charset="0"/>
              </a:rPr>
              <a:t>– ekspozycję medyczną, która w znaczącym stopniu różni się od ekspozycji medycznej przewidzianej dla danego celu;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45423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26E8902-1EB7-4424-A689-E89A54F0E78A}"/>
              </a:ext>
            </a:extLst>
          </p:cNvPr>
          <p:cNvSpPr/>
          <p:nvPr/>
        </p:nvSpPr>
        <p:spPr>
          <a:xfrm>
            <a:off x="821635" y="1881809"/>
            <a:ext cx="106017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Zezwolenia</a:t>
            </a:r>
            <a:r>
              <a:rPr lang="pl-PL" sz="2800" b="1" dirty="0">
                <a:latin typeface="Times New Roman" panose="02020603050405020304" pitchFamily="18" charset="0"/>
              </a:rPr>
              <a:t> na wykonywanie działalności związanej z narażeniem, wydane przed dniem wejścia w życie niniejszej ustawy </a:t>
            </a:r>
          </a:p>
          <a:p>
            <a:pPr algn="ctr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zachowują ważność na czas, na jaki zostały wydane. 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9591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AB9FD2E-1C53-487D-847D-D6781A387258}"/>
              </a:ext>
            </a:extLst>
          </p:cNvPr>
          <p:cNvSpPr/>
          <p:nvPr/>
        </p:nvSpPr>
        <p:spPr>
          <a:xfrm>
            <a:off x="569843" y="1749287"/>
            <a:ext cx="110788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jednostka ochrony zdrowia </a:t>
            </a:r>
            <a:r>
              <a:rPr lang="pl-PL" sz="2800" b="1" dirty="0">
                <a:latin typeface="Times New Roman" panose="02020603050405020304" pitchFamily="18" charset="0"/>
              </a:rPr>
              <a:t>– jednostkę organizacyjną będącą podmiotem wykonującym działalność leczniczą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2428668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EFD7636-6E07-4547-BB3B-6D08D38385BE}"/>
              </a:ext>
            </a:extLst>
          </p:cNvPr>
          <p:cNvSpPr/>
          <p:nvPr/>
        </p:nvSpPr>
        <p:spPr>
          <a:xfrm>
            <a:off x="516835" y="1881809"/>
            <a:ext cx="1121133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jednostka organizacyjna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– wykonującą działalność związaną z narażeniem:</a:t>
            </a:r>
          </a:p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a) osobę fizyczną, </a:t>
            </a:r>
          </a:p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b) osobę prawną, </a:t>
            </a:r>
          </a:p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c) państwową jednostkę organizacyjną, </a:t>
            </a:r>
          </a:p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d) samorządową jednostkę organizacyjną, </a:t>
            </a:r>
          </a:p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e) organizację społeczną lub </a:t>
            </a:r>
          </a:p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f) niebędącą osobą prawną jednostkę organizacyjną, której ustawa przyznaje zdolność prawną;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92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7813C1D-7E10-4740-AB2A-463A235B3F69}"/>
              </a:ext>
            </a:extLst>
          </p:cNvPr>
          <p:cNvSpPr/>
          <p:nvPr/>
        </p:nvSpPr>
        <p:spPr>
          <a:xfrm>
            <a:off x="649357" y="1656522"/>
            <a:ext cx="1076076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lekarz kierujący </a:t>
            </a:r>
            <a:r>
              <a:rPr lang="pl-PL" sz="2800" b="1" dirty="0">
                <a:latin typeface="Times New Roman" panose="02020603050405020304" pitchFamily="18" charset="0"/>
              </a:rPr>
              <a:t>– lekarza,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lekarza dentystę </a:t>
            </a:r>
            <a:r>
              <a:rPr lang="pl-PL" sz="2800" b="1" dirty="0">
                <a:latin typeface="Times New Roman" panose="02020603050405020304" pitchFamily="18" charset="0"/>
              </a:rPr>
              <a:t>lub inną osobę upoważnioną do kierowania osób na medyczne procedury radiologiczne;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lekarz prowadzący </a:t>
            </a:r>
            <a:r>
              <a:rPr lang="pl-PL" sz="2800" b="1" dirty="0">
                <a:latin typeface="Times New Roman" panose="02020603050405020304" pitchFamily="18" charset="0"/>
              </a:rPr>
              <a:t>– lekarza,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lekarza dentystę </a:t>
            </a:r>
            <a:r>
              <a:rPr lang="pl-PL" sz="2800" b="1" dirty="0">
                <a:latin typeface="Times New Roman" panose="02020603050405020304" pitchFamily="18" charset="0"/>
              </a:rPr>
              <a:t>lub inną osobę upoważnioną do przyjęcia odpowiedzialności za poddanie pacjenta ekspozycji medycznej;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2159687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8F2AB15-516C-480D-9412-1AF08DC7195A}"/>
              </a:ext>
            </a:extLst>
          </p:cNvPr>
          <p:cNvSpPr/>
          <p:nvPr/>
        </p:nvSpPr>
        <p:spPr>
          <a:xfrm>
            <a:off x="371060" y="1245704"/>
            <a:ext cx="115161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kultura bezpieczeństwa </a:t>
            </a:r>
            <a:r>
              <a:rPr lang="pl-PL" sz="3600" b="1" dirty="0">
                <a:latin typeface="Times New Roman" panose="02020603050405020304" pitchFamily="18" charset="0"/>
              </a:rPr>
              <a:t>– </a:t>
            </a:r>
          </a:p>
          <a:p>
            <a:pPr algn="ctr"/>
            <a:endParaRPr lang="pl-PL" sz="3600" b="1" dirty="0">
              <a:latin typeface="Times New Roman" panose="02020603050405020304" pitchFamily="18" charset="0"/>
            </a:endParaRPr>
          </a:p>
          <a:p>
            <a:pPr algn="ctr"/>
            <a:r>
              <a:rPr lang="pl-PL" sz="3600" b="1" dirty="0">
                <a:latin typeface="Times New Roman" panose="02020603050405020304" pitchFamily="18" charset="0"/>
              </a:rPr>
              <a:t>zespół podstawowych wartości, postaw i  </a:t>
            </a:r>
            <a:r>
              <a:rPr lang="pl-PL" sz="3600" b="1" dirty="0" err="1">
                <a:latin typeface="Times New Roman" panose="02020603050405020304" pitchFamily="18" charset="0"/>
              </a:rPr>
              <a:t>zachowań</a:t>
            </a:r>
            <a:r>
              <a:rPr lang="pl-PL" sz="3600" b="1" dirty="0">
                <a:latin typeface="Times New Roman" panose="02020603050405020304" pitchFamily="18" charset="0"/>
              </a:rPr>
              <a:t>, zarówno grupowych, jak i indywidualnych, nadających priorytet zagadnieniom ochrony i bezpieczeństwa przed innymi celami;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8198074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CA2D36B-E537-4677-BCD7-8A180875C40B}"/>
              </a:ext>
            </a:extLst>
          </p:cNvPr>
          <p:cNvSpPr/>
          <p:nvPr/>
        </p:nvSpPr>
        <p:spPr>
          <a:xfrm>
            <a:off x="410816" y="1616765"/>
            <a:ext cx="1159565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medyczny wypadek radiologiczny </a:t>
            </a:r>
            <a:r>
              <a:rPr lang="pl-PL" sz="3200" b="1" dirty="0">
                <a:latin typeface="Times New Roman" panose="02020603050405020304" pitchFamily="18" charset="0"/>
              </a:rPr>
              <a:t>– niezamierzone wydarzenie, takie jak: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3200" b="1" dirty="0">
                <a:latin typeface="Times New Roman" panose="02020603050405020304" pitchFamily="18" charset="0"/>
              </a:rPr>
              <a:t> błąd w obsłudze urządzenia radiologicznego,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3200" b="1" dirty="0">
                <a:latin typeface="Times New Roman" panose="02020603050405020304" pitchFamily="18" charset="0"/>
              </a:rPr>
              <a:t>awaria urządzenia radiologicznego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3200" b="1" dirty="0">
                <a:latin typeface="Times New Roman" panose="02020603050405020304" pitchFamily="18" charset="0"/>
              </a:rPr>
              <a:t>lub przerwa w jego działaniu,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3200" b="1" dirty="0">
                <a:latin typeface="Times New Roman" panose="02020603050405020304" pitchFamily="18" charset="0"/>
              </a:rPr>
              <a:t>a także inne nieszczęśliwe zdarzenie, którego konsekwencje nie mogą być pominięte z punktu widzenia ochrony radiologicznej pacjenta;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9401285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D0D359D-FD57-450B-8F2D-F7AB4723BAC6}"/>
              </a:ext>
            </a:extLst>
          </p:cNvPr>
          <p:cNvSpPr/>
          <p:nvPr/>
        </p:nvSpPr>
        <p:spPr>
          <a:xfrm>
            <a:off x="702365" y="1722784"/>
            <a:ext cx="1113182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800" dirty="0">
              <a:latin typeface="Times New Roman" panose="02020603050405020304" pitchFamily="18" charset="0"/>
            </a:endParaRPr>
          </a:p>
          <a:p>
            <a:pPr algn="just"/>
            <a:r>
              <a:rPr lang="pl-PL"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narażenie</a:t>
            </a:r>
            <a:r>
              <a:rPr lang="pl-PL" sz="3600" b="1" dirty="0">
                <a:latin typeface="Times New Roman" panose="02020603050405020304" pitchFamily="18" charset="0"/>
              </a:rPr>
              <a:t> – proces, w którym organizm ludzki podlega napromienieniu promieniowaniem jonizującym: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zewnętrznemu</a:t>
            </a:r>
            <a:r>
              <a:rPr lang="pl-PL" sz="3600" b="1" dirty="0">
                <a:latin typeface="Times New Roman" panose="02020603050405020304" pitchFamily="18" charset="0"/>
              </a:rPr>
              <a:t> lub jest wystawiony na możliwość takiego napromienienia (narażenie zewnętrzne) lub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wewnętrznemu</a:t>
            </a:r>
            <a:r>
              <a:rPr lang="pl-PL" sz="3600" b="1" dirty="0">
                <a:latin typeface="Times New Roman" panose="02020603050405020304" pitchFamily="18" charset="0"/>
              </a:rPr>
              <a:t> lub jest wystawiony na możliwość takiego napromienienia (narażenie wewnętrzne)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35184266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D7C82B1-AAE1-4EEA-8D49-26814F1D186D}"/>
              </a:ext>
            </a:extLst>
          </p:cNvPr>
          <p:cNvSpPr/>
          <p:nvPr/>
        </p:nvSpPr>
        <p:spPr>
          <a:xfrm>
            <a:off x="636104" y="1775791"/>
            <a:ext cx="112643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narażenie w wyniku obrazowania pozamedycznego </a:t>
            </a:r>
            <a:r>
              <a:rPr lang="pl-PL" sz="3600" b="1" dirty="0">
                <a:latin typeface="Times New Roman" panose="02020603050405020304" pitchFamily="18" charset="0"/>
              </a:rPr>
              <a:t>– zamierzone narażenie w wyniku obrazowania, którego głównym celem nie jest przyniesienie korzyści zdrowotnej osobie poddawanej narażeniu; 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41664345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E4E0336-5424-4596-A1A5-FD146BB78537}"/>
              </a:ext>
            </a:extLst>
          </p:cNvPr>
          <p:cNvSpPr/>
          <p:nvPr/>
        </p:nvSpPr>
        <p:spPr>
          <a:xfrm>
            <a:off x="198783" y="1232453"/>
            <a:ext cx="1143662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ochrona radiologiczna </a:t>
            </a:r>
            <a:r>
              <a:rPr lang="pl-PL" sz="2800" b="1" dirty="0">
                <a:latin typeface="Times New Roman" panose="02020603050405020304" pitchFamily="18" charset="0"/>
              </a:rPr>
              <a:t>– zapobieganie narażeniu ludzi i skażeniu środowiska, a w przypadku braku możliwości zapobieżenia takim sytuacjom – ograniczenie ich skutków do poziomu tak niskiego, jak tylko jest to rozsądnie osiągalne, przy uwzględnieniu czynników ekonomicznych, społecznych i zdrowotnych;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ochrona radiologiczna pacjenta </a:t>
            </a:r>
            <a:r>
              <a:rPr lang="pl-PL" sz="2800" b="1" dirty="0">
                <a:latin typeface="Times New Roman" panose="02020603050405020304" pitchFamily="18" charset="0"/>
              </a:rPr>
              <a:t>– zespół czynności i ograniczeń zmierzających do zminimalizowania narażenia pacjenta na promieniowanie jonizujące, które nie będzie nadmiernie utrudniało lub uniemożliwiało uzyskania pożądanych i uzasadnionych informacji diagnostycznych lub efektów leczniczych;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5764100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1ED237-E497-4B68-9446-DC184A7B5C38}"/>
              </a:ext>
            </a:extLst>
          </p:cNvPr>
          <p:cNvSpPr/>
          <p:nvPr/>
        </p:nvSpPr>
        <p:spPr>
          <a:xfrm>
            <a:off x="437322" y="1179443"/>
            <a:ext cx="1158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8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pl-PL"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ogranicznik dawki (limit użytkowy dawki) </a:t>
            </a:r>
            <a:r>
              <a:rPr lang="pl-PL" sz="3600" b="1" dirty="0">
                <a:latin typeface="Times New Roman" panose="02020603050405020304" pitchFamily="18" charset="0"/>
              </a:rPr>
              <a:t>– ograniczenie przewidywanych dawek indywidualnych, wyrażonych jako dawki skuteczne (efektywne) lub dawki równoważne, które mogą pochodzić od określonego źródła promieniowania jonizującego, uwzględnione podczas planowania ochrony radiologicznej w celach związanych z optymalizacją;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41037339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6BA411A-8EF2-46BA-8C08-09D810F24FFF}"/>
              </a:ext>
            </a:extLst>
          </p:cNvPr>
          <p:cNvSpPr/>
          <p:nvPr/>
        </p:nvSpPr>
        <p:spPr>
          <a:xfrm>
            <a:off x="834887" y="1470991"/>
            <a:ext cx="108005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opiekun </a:t>
            </a:r>
            <a:r>
              <a:rPr lang="pl-PL" sz="3600" b="1" dirty="0">
                <a:latin typeface="Times New Roman" panose="02020603050405020304" pitchFamily="18" charset="0"/>
              </a:rPr>
              <a:t>– osobę, która w sposób świadomy i dobrowolny poddaje się narażeniu na działanie promieniowania jonizującego przez pomoc, poza swoją pracą zawodową, we wspieraniu osób poddawanych aktualnie lub w przeszłości ekspozycji medycznej lub przez towarzyszenie tym osobom;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27045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28C25E08-61C0-4C2D-BA1A-08223654021B}"/>
              </a:ext>
            </a:extLst>
          </p:cNvPr>
          <p:cNvSpPr/>
          <p:nvPr/>
        </p:nvSpPr>
        <p:spPr>
          <a:xfrm>
            <a:off x="649357" y="1285461"/>
            <a:ext cx="1054873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8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Zezwolenia na uruchamianie i stosowanie aparatów rentgenowskich </a:t>
            </a:r>
            <a:r>
              <a:rPr lang="pl-PL" sz="2800" b="1" dirty="0">
                <a:latin typeface="Times New Roman" panose="02020603050405020304" pitchFamily="18" charset="0"/>
              </a:rPr>
              <a:t>do celów diagnostyki medycznej, radio-logii zabiegowej, radioterapii powierzchniowej i radioterapii schorzeń nienowotworowych oraz na uruchamianie pracowni stosujących takie aparaty, wydane przed dniem wejścia w życie niniejszej ustawy 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zachowują ważność na czas, na jaki zostały wydane</a:t>
            </a:r>
            <a:r>
              <a:rPr lang="pl-PL" sz="2800" b="1" dirty="0">
                <a:latin typeface="Times New Roman" panose="02020603050405020304" pitchFamily="18" charset="0"/>
              </a:rPr>
              <a:t>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6196942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28CE31D-7374-4A26-ACEA-CE3529BAB1DA}"/>
              </a:ext>
            </a:extLst>
          </p:cNvPr>
          <p:cNvSpPr/>
          <p:nvPr/>
        </p:nvSpPr>
        <p:spPr>
          <a:xfrm>
            <a:off x="609599" y="1720840"/>
            <a:ext cx="1118483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>
                <a:latin typeface="Times New Roman" panose="02020603050405020304" pitchFamily="18" charset="0"/>
              </a:rPr>
              <a:t> poziomy referencyjne – </a:t>
            </a:r>
            <a:r>
              <a:rPr lang="pl-PL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dawki promieniowania jonizującego na powierzchnię skóry w badaniach rentgenodiagnostycznych </a:t>
            </a:r>
            <a:r>
              <a:rPr lang="pl-PL" sz="2800" dirty="0">
                <a:latin typeface="Times New Roman" panose="02020603050405020304" pitchFamily="18" charset="0"/>
              </a:rPr>
              <a:t>lub poziomy aktywności – w przypadku podawania pacjentom produktów </a:t>
            </a:r>
            <a:r>
              <a:rPr lang="pl-PL" sz="2800" dirty="0" err="1">
                <a:latin typeface="Times New Roman" panose="02020603050405020304" pitchFamily="18" charset="0"/>
              </a:rPr>
              <a:t>radiofarmaceutycznych</a:t>
            </a:r>
            <a:r>
              <a:rPr lang="pl-PL" sz="2800" dirty="0">
                <a:latin typeface="Times New Roman" panose="02020603050405020304" pitchFamily="18" charset="0"/>
              </a:rPr>
              <a:t>, dotyczące badań typowych pacjentów, dla poszczególnych kategorii urządzeń radiologicznych; poziomy referencyjne nie mogą być przekraczane w przypadku powszechnie stosowanych medycznych procedur radiologicznych, jeżeli stosuje się właściwe sposoby postępowania i urządzenia techniczne; poziomy referencyjne mogą być przekraczane w przypadku istnienia istotnych wskazań klinicznych; </a:t>
            </a:r>
          </a:p>
        </p:txBody>
      </p:sp>
    </p:spTree>
    <p:extLst>
      <p:ext uri="{BB962C8B-B14F-4D97-AF65-F5344CB8AC3E}">
        <p14:creationId xmlns:p14="http://schemas.microsoft.com/office/powerpoint/2010/main" val="18183424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E34B1F6-6F4D-4733-BF86-F83355847EB3}"/>
              </a:ext>
            </a:extLst>
          </p:cNvPr>
          <p:cNvSpPr/>
          <p:nvPr/>
        </p:nvSpPr>
        <p:spPr>
          <a:xfrm>
            <a:off x="384313" y="2828836"/>
            <a:ext cx="1073426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pracownia rentgenowska </a:t>
            </a:r>
            <a:r>
              <a:rPr lang="pl-PL" sz="2800" b="1" dirty="0">
                <a:latin typeface="Times New Roman" panose="02020603050405020304" pitchFamily="18" charset="0"/>
              </a:rPr>
              <a:t>– pomieszczenie przeznaczone do pracy z aparatem rentgenowskim lub zespół pomieszczeń składających się przynajmniej z jednego pomieszczenia do pracy z aparatem rentgenowskim;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5355988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DF95BA4-C1E0-418F-9751-405F1AF170A2}"/>
              </a:ext>
            </a:extLst>
          </p:cNvPr>
          <p:cNvSpPr/>
          <p:nvPr/>
        </p:nvSpPr>
        <p:spPr>
          <a:xfrm>
            <a:off x="344557" y="889844"/>
            <a:ext cx="1137036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pracownik</a:t>
            </a:r>
            <a:r>
              <a:rPr lang="pl-PL" sz="2800" b="1" dirty="0">
                <a:latin typeface="Times New Roman" panose="02020603050405020304" pitchFamily="18" charset="0"/>
              </a:rPr>
              <a:t> – pracownika w rozumieniu przepisów Prawa pracy, osobę wykonującą pracę na podstawie innej niż stosunek pracy, jak również osobę wykonującą działalność na własny rachunek, którzy w warunkach narażenia na promieniowanie jonizujące mogą otrzymać dawki przekraczające wartości dawek granicznych określonych dla osób z ogółu ludności; </a:t>
            </a:r>
            <a:r>
              <a:rPr lang="pl-PL" sz="2800" dirty="0">
                <a:latin typeface="Times New Roman" panose="02020603050405020304" pitchFamily="18" charset="0"/>
              </a:rPr>
              <a:t> </a:t>
            </a:r>
          </a:p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pracownik zewnętrzny </a:t>
            </a:r>
            <a:r>
              <a:rPr lang="pl-PL" sz="2800" b="1" dirty="0">
                <a:latin typeface="Times New Roman" panose="02020603050405020304" pitchFamily="18" charset="0"/>
              </a:rPr>
              <a:t>– pracownika, zatrudnionego przez pracodawcę zewnętrznego lub wykonującego działalność na własny rachunek, wykonującego dowolną działalność na terenie kontrolowanym lub terenie nadzorowanym, za który nie jest odpowiedzialny ani on, ani jego pracodawca;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praktykant </a:t>
            </a:r>
            <a:r>
              <a:rPr lang="pl-PL" sz="2800" b="1" dirty="0">
                <a:latin typeface="Times New Roman" panose="02020603050405020304" pitchFamily="18" charset="0"/>
              </a:rPr>
              <a:t>– osobę odbywającą szkolenie lub praktykę w jednostce organizacyjnej w celu uzyskania określonych umiejętności;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4738827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A9816F9-A42C-4B19-BA13-26BA75B478E2}"/>
              </a:ext>
            </a:extLst>
          </p:cNvPr>
          <p:cNvSpPr/>
          <p:nvPr/>
        </p:nvSpPr>
        <p:spPr>
          <a:xfrm>
            <a:off x="357809" y="1139687"/>
            <a:ext cx="1167516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program zapewnienia jakości </a:t>
            </a:r>
            <a:r>
              <a:rPr lang="pl-PL" sz="3200" b="1" dirty="0">
                <a:latin typeface="Times New Roman" panose="02020603050405020304" pitchFamily="18" charset="0"/>
              </a:rPr>
              <a:t>– </a:t>
            </a:r>
          </a:p>
          <a:p>
            <a:pPr algn="just"/>
            <a:endParaRPr lang="pl-PL" sz="32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3200" b="1" dirty="0">
                <a:latin typeface="Times New Roman" panose="02020603050405020304" pitchFamily="18" charset="0"/>
              </a:rPr>
              <a:t>system działań gwarantujący spełnienie określonych wymagań bezpieczeństwa jądrowego i ochrony radiologicznej oraz przeprowadzenie sprawnego postępowania w przypadku wystąpienia zdarzenia radiacyjnego w zależności od prowadzonej działalności, a w przypadku działalności z materiałami jądrowymi lub obiektami jądrowymi – gwarantujący także spełnienie wymagań ochrony fizycznej; 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0570012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6E04C1F-214C-4B7F-A836-CFBF8A22A5A6}"/>
              </a:ext>
            </a:extLst>
          </p:cNvPr>
          <p:cNvSpPr/>
          <p:nvPr/>
        </p:nvSpPr>
        <p:spPr>
          <a:xfrm>
            <a:off x="622852" y="1510748"/>
            <a:ext cx="109595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promieniowanie jonizujące </a:t>
            </a:r>
            <a:r>
              <a:rPr lang="pl-PL" sz="2800" b="1" dirty="0">
                <a:latin typeface="Times New Roman" panose="02020603050405020304" pitchFamily="18" charset="0"/>
              </a:rPr>
              <a:t>– promieniowanie składające się z cząstek bezpośrednio lub pośrednio jonizujących albo z obu rodzajów tych cząstek lub fal elektromagnetycznych o długości do 100 </a:t>
            </a:r>
            <a:r>
              <a:rPr lang="pl-PL" sz="2800" b="1" dirty="0" err="1">
                <a:latin typeface="Times New Roman" panose="02020603050405020304" pitchFamily="18" charset="0"/>
              </a:rPr>
              <a:t>nm</a:t>
            </a:r>
            <a:r>
              <a:rPr lang="pl-PL" sz="2800" b="1" dirty="0">
                <a:latin typeface="Times New Roman" panose="02020603050405020304" pitchFamily="18" charset="0"/>
              </a:rPr>
              <a:t> (nanometrów);</a:t>
            </a:r>
          </a:p>
          <a:p>
            <a:pPr algn="just"/>
            <a:endParaRPr lang="pl-PL" sz="2800" dirty="0">
              <a:latin typeface="Times New Roman" panose="02020603050405020304" pitchFamily="18" charset="0"/>
            </a:endParaRPr>
          </a:p>
          <a:p>
            <a:pPr algn="just"/>
            <a:endParaRPr lang="pl-PL" sz="2800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solidFill>
                  <a:srgbClr val="FFFF00"/>
                </a:solidFill>
              </a:rPr>
              <a:t>promieniowanie naturalne </a:t>
            </a:r>
            <a:r>
              <a:rPr lang="pl-PL" sz="2800" b="1" dirty="0"/>
              <a:t>– promieniowanie jonizujące emitowane ze źródeł pochodzenia naturalnego ziemskiego i kosmicznego; </a:t>
            </a:r>
          </a:p>
        </p:txBody>
      </p:sp>
    </p:spTree>
    <p:extLst>
      <p:ext uri="{BB962C8B-B14F-4D97-AF65-F5344CB8AC3E}">
        <p14:creationId xmlns:p14="http://schemas.microsoft.com/office/powerpoint/2010/main" val="38960372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777D1348-E8D2-4ACF-9901-06841327B7E0}"/>
              </a:ext>
            </a:extLst>
          </p:cNvPr>
          <p:cNvSpPr/>
          <p:nvPr/>
        </p:nvSpPr>
        <p:spPr>
          <a:xfrm>
            <a:off x="662609" y="2305878"/>
            <a:ext cx="112113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rentgenodiagnostyka </a:t>
            </a:r>
            <a:r>
              <a:rPr lang="pl-PL" sz="3200" b="1" dirty="0">
                <a:latin typeface="Times New Roman" panose="02020603050405020304" pitchFamily="18" charset="0"/>
              </a:rPr>
              <a:t>– wszelką działalność diagnostyczną związaną z wykorzystaniem aparatów rentgenowskich;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14150019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7CB614A5-E471-4680-88FD-40B4FF39F7E5}"/>
              </a:ext>
            </a:extLst>
          </p:cNvPr>
          <p:cNvSpPr/>
          <p:nvPr/>
        </p:nvSpPr>
        <p:spPr>
          <a:xfrm>
            <a:off x="318052" y="1881810"/>
            <a:ext cx="1167516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szkoda dla zdrowia człowieka </a:t>
            </a:r>
            <a:r>
              <a:rPr lang="pl-PL" sz="3200" b="1" dirty="0">
                <a:latin typeface="Times New Roman" panose="02020603050405020304" pitchFamily="18" charset="0"/>
              </a:rPr>
              <a:t>– oszacowane ryzyko skrócenia długości i pogorszenia jakości życia ludzi w następstwie narażenia na promieniowanie jonizujące; obejmuje straty wynikające ze skutków somatycznych, nowotworów i poważnych zaburzeń genetycznych;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10544676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59ED52F-3160-44DA-B09B-FC89017B5F7C}"/>
              </a:ext>
            </a:extLst>
          </p:cNvPr>
          <p:cNvSpPr/>
          <p:nvPr/>
        </p:nvSpPr>
        <p:spPr>
          <a:xfrm>
            <a:off x="662609" y="1497496"/>
            <a:ext cx="112908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teleradiologia</a:t>
            </a:r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</a:rPr>
              <a:t>– elektroniczne przesyłanie obrazów radiologicznych, w celu ich opisu lub konsultacji, z jednego miejsca do innego miejsca za pomocą łączy do transmisji zapewnionych przez dostawcę niezależnego od jednostki ochrony zdrowia, w której obraz powstał; przesyłanie to nie obejmuje przesyłania obrazów na własny użytek w ramach jednostki ochrony zdrowia;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1423954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AF67146-CF29-4FD6-83D5-5C948EE6EDD3}"/>
              </a:ext>
            </a:extLst>
          </p:cNvPr>
          <p:cNvSpPr/>
          <p:nvPr/>
        </p:nvSpPr>
        <p:spPr>
          <a:xfrm>
            <a:off x="516835" y="1497496"/>
            <a:ext cx="1093304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teren kontrolowany </a:t>
            </a:r>
            <a:r>
              <a:rPr lang="pl-PL" sz="3200" b="1" dirty="0">
                <a:latin typeface="Times New Roman" panose="02020603050405020304" pitchFamily="18" charset="0"/>
              </a:rPr>
              <a:t>– teren o kontrolowanym dostępie, objęty specjalnymi przepisami mającymi na celu ochronę przed promieniowaniem jonizującym lub rozprzestrzenianiem się skażeń promieniotwórczych;</a:t>
            </a:r>
          </a:p>
          <a:p>
            <a:pPr algn="just"/>
            <a:endParaRPr lang="pl-PL" sz="32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teren nadzorowany </a:t>
            </a:r>
            <a:r>
              <a:rPr lang="pl-PL" sz="3200" b="1" dirty="0">
                <a:latin typeface="Times New Roman" panose="02020603050405020304" pitchFamily="18" charset="0"/>
              </a:rPr>
              <a:t>– teren objęty specjalnym nadzorem, w celu ochrony przed promieniowaniem jonizującym</a:t>
            </a:r>
            <a:r>
              <a:rPr lang="pl-PL" sz="2800" b="1" dirty="0">
                <a:latin typeface="Times New Roman" panose="02020603050405020304" pitchFamily="18" charset="0"/>
              </a:rPr>
              <a:t>;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6193456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A052BEA-EA54-4E5D-9BF6-0B6CFC1BE83D}"/>
              </a:ext>
            </a:extLst>
          </p:cNvPr>
          <p:cNvSpPr/>
          <p:nvPr/>
        </p:nvSpPr>
        <p:spPr>
          <a:xfrm>
            <a:off x="344557" y="1139687"/>
            <a:ext cx="1137036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urządzenia radiologiczne </a:t>
            </a:r>
            <a:r>
              <a:rPr lang="pl-PL" sz="3200" b="1" dirty="0">
                <a:latin typeface="Times New Roman" panose="02020603050405020304" pitchFamily="18" charset="0"/>
              </a:rPr>
              <a:t>– źródła promieniowania jonizującego lub urządzenia służące do detekcji promieniowania jonizującego, wykorzystywane do celów leczniczych lub diagnostycznych; </a:t>
            </a:r>
          </a:p>
          <a:p>
            <a:pPr algn="just"/>
            <a:endParaRPr lang="pl-PL" sz="32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3200" b="1" dirty="0">
                <a:latin typeface="Times New Roman" panose="02020603050405020304" pitchFamily="18" charset="0"/>
              </a:rPr>
              <a:t> </a:t>
            </a:r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uszczerbek na zdrowiu </a:t>
            </a:r>
            <a:r>
              <a:rPr lang="pl-PL" sz="3200" b="1" dirty="0">
                <a:latin typeface="Times New Roman" panose="02020603050405020304" pitchFamily="18" charset="0"/>
              </a:rPr>
              <a:t>– możliwe do klinicznego zaobserwowania u osób lub ich potomstwa szkodliwe skutki, które pojawiają się natychmiast albo z opóźnieniem; w przypadku skutków pojawiających się z opóźnieniem zakłada się prawdopodobieństwo, a nie pewność ich wystąpienia;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47687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B4335C7-DDCE-4619-AA5B-3826526D8CCF}"/>
              </a:ext>
            </a:extLst>
          </p:cNvPr>
          <p:cNvSpPr/>
          <p:nvPr/>
        </p:nvSpPr>
        <p:spPr>
          <a:xfrm>
            <a:off x="583096" y="1166192"/>
            <a:ext cx="110523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Uprawnienia inspektora ochrony radiologicznej </a:t>
            </a:r>
            <a:r>
              <a:rPr lang="pl-PL" sz="2800" b="1" dirty="0">
                <a:latin typeface="Times New Roman" panose="02020603050405020304" pitchFamily="18" charset="0"/>
              </a:rPr>
              <a:t>w pracowniach stosujących aparaty rentgenowskie do celów diagnostyki medycznej, radiologii zabiegowej, radioterapii powierzchniowej i radioterapii schorzeń nienowotworowych, nadane przed dniem wejścia w życie niniejszej ustawy,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zachowują ważność </a:t>
            </a:r>
            <a:r>
              <a:rPr lang="pl-PL" sz="2800" b="1" dirty="0">
                <a:latin typeface="Times New Roman" panose="02020603050405020304" pitchFamily="18" charset="0"/>
              </a:rPr>
              <a:t>na czas, na jaki zostały nadane.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6705697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27030151-46F2-4DEB-AA23-02C4D74B89C9}"/>
              </a:ext>
            </a:extLst>
          </p:cNvPr>
          <p:cNvSpPr/>
          <p:nvPr/>
        </p:nvSpPr>
        <p:spPr>
          <a:xfrm>
            <a:off x="424070" y="1404730"/>
            <a:ext cx="1098605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zagrożenie</a:t>
            </a:r>
            <a:r>
              <a:rPr lang="pl-PL" sz="3200" b="1" dirty="0">
                <a:latin typeface="Times New Roman" panose="02020603050405020304" pitchFamily="18" charset="0"/>
              </a:rPr>
              <a:t> – narażenie, którego wystąpienie nie jest pewne, lecz które może być skutkiem zdarzenia lub serii zdarzeń o charakterze probabilistycznym, w tym awarii sprzętu i błędów eksploatacyjnych; 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2728545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DA7B7EF8-C19B-44EE-9174-13090AC1AF3F}"/>
              </a:ext>
            </a:extLst>
          </p:cNvPr>
          <p:cNvSpPr/>
          <p:nvPr/>
        </p:nvSpPr>
        <p:spPr>
          <a:xfrm>
            <a:off x="543340" y="1404730"/>
            <a:ext cx="1103906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800" dirty="0">
              <a:latin typeface="Times New Roman" panose="02020603050405020304" pitchFamily="18" charset="0"/>
            </a:endParaRPr>
          </a:p>
          <a:p>
            <a:pPr algn="just"/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źródło promieniowania jonizującego </a:t>
            </a:r>
            <a:r>
              <a:rPr lang="pl-PL" sz="3200" b="1" dirty="0">
                <a:latin typeface="Times New Roman" panose="02020603050405020304" pitchFamily="18" charset="0"/>
              </a:rPr>
              <a:t>– czynnik, który może spowodować narażenie, w szczególności przez emitowanie promieniowania jonizującego lub uwalnianie materiału promieniotwórczego;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38740124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42D7A3A-3402-4B35-A968-65B3BB2CD936}"/>
              </a:ext>
            </a:extLst>
          </p:cNvPr>
          <p:cNvSpPr/>
          <p:nvPr/>
        </p:nvSpPr>
        <p:spPr>
          <a:xfrm>
            <a:off x="238539" y="1046923"/>
            <a:ext cx="11555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Wykonywanie działalności związanej z narażeniem, polegającej na:</a:t>
            </a:r>
          </a:p>
          <a:p>
            <a:pPr algn="just"/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uruchamianiu lub stosowaniu urządzeń wytwarzających promieniowanie jonizujące,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pl-PL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uruchamianiu pracowni, w których mają być stosowane źródła promieniowania jonizującego, w szczególności pracowni rentgenowskich lub medycznych pracowni rentgenowskich,</a:t>
            </a:r>
          </a:p>
          <a:p>
            <a:pPr algn="just"/>
            <a:endParaRPr lang="pl-PL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800" dirty="0"/>
              <a:t>– wymaga zezwolenia w zakresie bezpieczeństwa jądrowego i ochrony radiologicznej</a:t>
            </a:r>
            <a:r>
              <a:rPr lang="pl-PL" dirty="0"/>
              <a:t>, </a:t>
            </a:r>
            <a:endParaRPr lang="pl-P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4975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BF06571-F504-4917-98DE-28DC67AB3B5C}"/>
              </a:ext>
            </a:extLst>
          </p:cNvPr>
          <p:cNvSpPr/>
          <p:nvPr/>
        </p:nvSpPr>
        <p:spPr>
          <a:xfrm>
            <a:off x="1126435" y="2828836"/>
            <a:ext cx="101776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>
                <a:latin typeface="Times New Roman" panose="02020603050405020304" pitchFamily="18" charset="0"/>
              </a:rPr>
              <a:t>Złożenia wniosku o wydanie zezwolenia na wykonywanie działalności, dokonuje </a:t>
            </a:r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kierownik jednostki organizacyjnej.</a:t>
            </a:r>
            <a:endParaRPr lang="pl-PL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9135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35F5861-6C0C-4C1D-A0B7-F504981AD35D}"/>
              </a:ext>
            </a:extLst>
          </p:cNvPr>
          <p:cNvSpPr/>
          <p:nvPr/>
        </p:nvSpPr>
        <p:spPr>
          <a:xfrm>
            <a:off x="119270" y="1311964"/>
            <a:ext cx="1186069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Zezwolenie </a:t>
            </a:r>
            <a:r>
              <a:rPr lang="pl-PL" sz="2800" b="1" dirty="0">
                <a:latin typeface="Times New Roman" panose="02020603050405020304" pitchFamily="18" charset="0"/>
              </a:rPr>
              <a:t>na wykonywanie działalności związanej z narażeniem polegającej na: </a:t>
            </a:r>
          </a:p>
          <a:p>
            <a:pPr algn="just"/>
            <a:endParaRPr lang="pl-PL" sz="28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uruchamianiu lub stosowaniu aparatów rentgenowskich w medycznej pracowni rentgenowskiej oraz uruchamianiu takiej pracowni, 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2) uruchamianiu lub stosowaniu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aparatów rentgenowskich </a:t>
            </a:r>
            <a:r>
              <a:rPr lang="pl-PL" sz="2800" b="1" dirty="0">
                <a:latin typeface="Times New Roman" panose="02020603050405020304" pitchFamily="18" charset="0"/>
              </a:rPr>
              <a:t>do celów rentgenodiagnostyki, radiologii zabiegowej, radioterapii powierzchniowej lub radioterapii schorzeń nienowotworowych poza medyczną pracownią rentgenowską–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wydaje państwowy wojewódzki inspektor sanitarny.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55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2A3F1EA-2678-40F6-B9C6-B80FDC5F7A72}"/>
              </a:ext>
            </a:extLst>
          </p:cNvPr>
          <p:cNvSpPr/>
          <p:nvPr/>
        </p:nvSpPr>
        <p:spPr>
          <a:xfrm>
            <a:off x="821635" y="2411896"/>
            <a:ext cx="109330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Zezwolenie </a:t>
            </a:r>
            <a:r>
              <a:rPr lang="pl-PL" sz="3200" b="1" dirty="0">
                <a:latin typeface="Times New Roman" panose="02020603050405020304" pitchFamily="18" charset="0"/>
              </a:rPr>
              <a:t>wydaje się na czas </a:t>
            </a:r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nieoznaczony</a:t>
            </a:r>
            <a:r>
              <a:rPr lang="pl-PL" sz="3200" b="1" dirty="0">
                <a:latin typeface="Times New Roman" panose="02020603050405020304" pitchFamily="18" charset="0"/>
              </a:rPr>
              <a:t>, chyba że jednostka organizacyjna ubiegająca się o wydanie zezwolenia złoży wniosek o wydanie zezwolenia na czas oznaczony. 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101815030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D38ED4-69EC-42AD-A566-E452F29B8CCC}"/>
              </a:ext>
            </a:extLst>
          </p:cNvPr>
          <p:cNvSpPr/>
          <p:nvPr/>
        </p:nvSpPr>
        <p:spPr>
          <a:xfrm>
            <a:off x="914400" y="2967335"/>
            <a:ext cx="104957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</a:rPr>
              <a:t>Kierownik jednostki organizacyjnej jest obowiązany zgłaszać organowi wydającemu zezwolenie </a:t>
            </a:r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wszelkie zmiany </a:t>
            </a:r>
            <a:r>
              <a:rPr lang="pl-PL" sz="3200" b="1" dirty="0">
                <a:latin typeface="Times New Roman" panose="02020603050405020304" pitchFamily="18" charset="0"/>
              </a:rPr>
              <a:t>danych określonych w zezwoleniu.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158453664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BCFDAC7-E741-4FD3-A469-B3F66AC2D717}"/>
              </a:ext>
            </a:extLst>
          </p:cNvPr>
          <p:cNvSpPr/>
          <p:nvPr/>
        </p:nvSpPr>
        <p:spPr>
          <a:xfrm>
            <a:off x="914400" y="3105835"/>
            <a:ext cx="105222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</a:rPr>
              <a:t>Za wydanie zezwolenia pobiera się </a:t>
            </a:r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opłatę skarbową </a:t>
            </a:r>
            <a:r>
              <a:rPr lang="pl-PL" sz="3200" b="1" dirty="0">
                <a:latin typeface="Times New Roman" panose="02020603050405020304" pitchFamily="18" charset="0"/>
              </a:rPr>
              <a:t>w wysokości określonej w przepisach o opłacie skarbowej.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9873081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D833AFE4-11D3-48A1-8F2B-CA2DC5F15A9F}"/>
              </a:ext>
            </a:extLst>
          </p:cNvPr>
          <p:cNvSpPr/>
          <p:nvPr/>
        </p:nvSpPr>
        <p:spPr>
          <a:xfrm>
            <a:off x="225287" y="2551837"/>
            <a:ext cx="118076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600" b="1" dirty="0">
                <a:latin typeface="Times New Roman" panose="02020603050405020304" pitchFamily="18" charset="0"/>
              </a:rPr>
              <a:t> Za przestrzeganie wymagań bezpieczeństwa jądrowego </a:t>
            </a:r>
          </a:p>
          <a:p>
            <a:pPr algn="just"/>
            <a:r>
              <a:rPr lang="pl-PL" sz="3600" b="1" dirty="0">
                <a:latin typeface="Times New Roman" panose="02020603050405020304" pitchFamily="18" charset="0"/>
              </a:rPr>
              <a:t>i ochrony radiologicznej </a:t>
            </a:r>
          </a:p>
          <a:p>
            <a:pPr algn="just"/>
            <a:r>
              <a:rPr lang="pl-PL"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odpowiada kierownik jednostki organizacyjnej.</a:t>
            </a:r>
            <a:endParaRPr lang="pl-PL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40368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3E1A1719-D823-434D-B93D-EF45E49FB6AD}"/>
              </a:ext>
            </a:extLst>
          </p:cNvPr>
          <p:cNvSpPr txBox="1"/>
          <p:nvPr/>
        </p:nvSpPr>
        <p:spPr>
          <a:xfrm>
            <a:off x="3021496" y="3059668"/>
            <a:ext cx="6149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RADON</a:t>
            </a:r>
          </a:p>
        </p:txBody>
      </p:sp>
    </p:spTree>
    <p:extLst>
      <p:ext uri="{BB962C8B-B14F-4D97-AF65-F5344CB8AC3E}">
        <p14:creationId xmlns:p14="http://schemas.microsoft.com/office/powerpoint/2010/main" val="2555956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74D68055-3738-4291-BF6E-90D4160A1F21}"/>
              </a:ext>
            </a:extLst>
          </p:cNvPr>
          <p:cNvSpPr/>
          <p:nvPr/>
        </p:nvSpPr>
        <p:spPr>
          <a:xfrm>
            <a:off x="808383" y="1431236"/>
            <a:ext cx="107210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Osoby posiadające uprawnienia,</a:t>
            </a:r>
            <a:r>
              <a:rPr lang="pl-PL" sz="2800" b="1" dirty="0">
                <a:latin typeface="Times New Roman" panose="02020603050405020304" pitchFamily="18" charset="0"/>
              </a:rPr>
              <a:t> mogą sprawować wewnętrzny nadzór nad przestrzeganiem wymagań ochrony radiologicznej w jednostce ochrony zdrowia wykonującej działalność polegającą na uruchamianiu lub stosowaniu aparatów rentgenowskich w medycznej pracowni rentgenowskiej lub uruchamianiu takich pracowni, lub uruchamianiu lub stosowaniu aparatów rentgenowskich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do celów rentgenodiagnostyki, </a:t>
            </a:r>
            <a:r>
              <a:rPr lang="pl-PL" sz="2800" b="1" dirty="0">
                <a:latin typeface="Times New Roman" panose="02020603050405020304" pitchFamily="18" charset="0"/>
              </a:rPr>
              <a:t>radiologii zabiegowej, radioterapii powierzchniowej lub radioterapii schorzeń nienowotworowych poza medyczną pracownią rentgenowską.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0688249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060A7AF-A23E-4ED2-8AF2-F28170DD94F6}"/>
              </a:ext>
            </a:extLst>
          </p:cNvPr>
          <p:cNvSpPr/>
          <p:nvPr/>
        </p:nvSpPr>
        <p:spPr>
          <a:xfrm>
            <a:off x="702364" y="2274838"/>
            <a:ext cx="1031019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Za zapewnienie ochrony radiologicznej pracowników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narażonych na radon w miejscu pracy</a:t>
            </a:r>
            <a:r>
              <a:rPr lang="pl-PL" sz="2800" b="1" dirty="0">
                <a:latin typeface="Times New Roman" panose="02020603050405020304" pitchFamily="18" charset="0"/>
              </a:rPr>
              <a:t>, w przypadku gdy mimo podjęcia działań zgodnie z zasadą optymalizacji stężenie radonu wewnątrz pomieszczeń w tych miejscach pracy przekracza poziom odniesienia,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odpowiada kierownik </a:t>
            </a:r>
            <a:r>
              <a:rPr lang="pl-PL" sz="2800" b="1" dirty="0">
                <a:latin typeface="Times New Roman" panose="02020603050405020304" pitchFamily="18" charset="0"/>
              </a:rPr>
              <a:t>jednostki organizacyjnej wykonującej działalność, w której pracownicy są narażeni na takie zwiększone narażenie na radon.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0841187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EA3AF6F-AA8D-4605-A790-E8324A32DF90}"/>
              </a:ext>
            </a:extLst>
          </p:cNvPr>
          <p:cNvSpPr/>
          <p:nvPr/>
        </p:nvSpPr>
        <p:spPr>
          <a:xfrm>
            <a:off x="901148" y="1444487"/>
            <a:ext cx="1064149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Kierownik jednostki organizacyjnej wykonującej działalność wymagającą zezwolenia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opracowuje i wdraża program zapewnienia jakości.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Program zapewnienia jakości obejmuje w szczególności: 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1936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29C8284-D80D-44A4-990F-3D007640AF70}"/>
              </a:ext>
            </a:extLst>
          </p:cNvPr>
          <p:cNvSpPr/>
          <p:nvPr/>
        </p:nvSpPr>
        <p:spPr>
          <a:xfrm>
            <a:off x="450574" y="1311965"/>
            <a:ext cx="1111857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arenR"/>
            </a:pP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podział</a:t>
            </a:r>
            <a:r>
              <a:rPr lang="pl-PL" sz="2800" b="1" dirty="0">
                <a:latin typeface="Times New Roman" panose="02020603050405020304" pitchFamily="18" charset="0"/>
              </a:rPr>
              <a:t> między pracownikami jednostki organizacyjnej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odpowiedzialności oraz zadań </a:t>
            </a:r>
            <a:r>
              <a:rPr lang="pl-PL" sz="2800" b="1" dirty="0">
                <a:latin typeface="Times New Roman" panose="02020603050405020304" pitchFamily="18" charset="0"/>
              </a:rPr>
              <a:t>w zakresie bezpieczeństwa jądrowego i ochrony radiologicznej; 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2) sposób realizacji wymagań dotyczących funkcjonowania, konserwacji i utrzymania źródeł promieniowania jonizującego oraz dotyczących wyposażenia związanego z tymi źródłami;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3)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sposób zabezpieczenia źródeł promieniotwórczych przed uszkodzeniem, kradzieżą i dostaniem się w ręce osób nieuprawnionych;</a:t>
            </a:r>
          </a:p>
          <a:p>
            <a:pPr algn="just"/>
            <a:endParaRPr lang="pl-PL" sz="28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4) system zarządzania sytuacjami zdarzeń radiacyjnych, </a:t>
            </a:r>
          </a:p>
        </p:txBody>
      </p:sp>
    </p:spTree>
    <p:extLst>
      <p:ext uri="{BB962C8B-B14F-4D97-AF65-F5344CB8AC3E}">
        <p14:creationId xmlns:p14="http://schemas.microsoft.com/office/powerpoint/2010/main" val="314161167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734A73D-1A3C-4B2C-AC74-2EB8C252C59B}"/>
              </a:ext>
            </a:extLst>
          </p:cNvPr>
          <p:cNvSpPr/>
          <p:nvPr/>
        </p:nvSpPr>
        <p:spPr>
          <a:xfrm>
            <a:off x="318052" y="751344"/>
            <a:ext cx="114233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latin typeface="Times New Roman" panose="02020603050405020304" pitchFamily="18" charset="0"/>
              </a:rPr>
              <a:t>Program zapewnienia jakości,  </a:t>
            </a:r>
            <a:r>
              <a:rPr lang="pl-PL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w jednostce ochrony zdrowia </a:t>
            </a:r>
            <a:r>
              <a:rPr lang="pl-PL" sz="2400" dirty="0">
                <a:latin typeface="Times New Roman" panose="02020603050405020304" pitchFamily="18" charset="0"/>
              </a:rPr>
              <a:t>obejmuje </a:t>
            </a:r>
            <a:r>
              <a:rPr lang="pl-PL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również: </a:t>
            </a:r>
          </a:p>
          <a:p>
            <a:pPr marL="457200" indent="-457200">
              <a:buAutoNum type="arabicParenR"/>
            </a:pPr>
            <a:r>
              <a:rPr lang="pl-PL" sz="2400" dirty="0">
                <a:latin typeface="Times New Roman" panose="02020603050405020304" pitchFamily="18" charset="0"/>
              </a:rPr>
              <a:t>systematycznie planowane i wykonywane działania konieczne dla zapewnienia ochrony radiologicznej osób poddawanych ekspozycjom medycznym, w celu zminimalizowania prawdopodobieństwa wystąpienia i skali ekspozycji niezamierzonych lub </a:t>
            </a:r>
            <a:r>
              <a:rPr lang="pl-PL" sz="2400" dirty="0" err="1">
                <a:latin typeface="Times New Roman" panose="02020603050405020304" pitchFamily="18" charset="0"/>
              </a:rPr>
              <a:t>narażeń</a:t>
            </a:r>
            <a:r>
              <a:rPr lang="pl-PL" sz="2400" dirty="0">
                <a:latin typeface="Times New Roman" panose="02020603050405020304" pitchFamily="18" charset="0"/>
              </a:rPr>
              <a:t> przypadkowych; </a:t>
            </a:r>
          </a:p>
          <a:p>
            <a:r>
              <a:rPr lang="pl-PL" sz="2400" dirty="0">
                <a:latin typeface="Times New Roman" panose="02020603050405020304" pitchFamily="18" charset="0"/>
              </a:rPr>
              <a:t>2) w przypadku radioterapii – ocenę ryzyka wystąpienia ekspozycji niezamierzonych lub </a:t>
            </a:r>
            <a:r>
              <a:rPr lang="pl-PL" sz="2400" dirty="0" err="1">
                <a:latin typeface="Times New Roman" panose="02020603050405020304" pitchFamily="18" charset="0"/>
              </a:rPr>
              <a:t>narażeń</a:t>
            </a:r>
            <a:r>
              <a:rPr lang="pl-PL" sz="2400" dirty="0">
                <a:latin typeface="Times New Roman" panose="02020603050405020304" pitchFamily="18" charset="0"/>
              </a:rPr>
              <a:t> przypadkowych; </a:t>
            </a:r>
          </a:p>
          <a:p>
            <a:r>
              <a:rPr lang="pl-PL" sz="2400" dirty="0">
                <a:latin typeface="Times New Roman" panose="02020603050405020304" pitchFamily="18" charset="0"/>
              </a:rPr>
              <a:t>3) wdrożenie wewnętrznego systemu rejestracji i analizy zdarzeń obejmujących lub potencjalnie obejmujących ekspozycje niezamierzone lub narażenia przypadkowe, odpowiednio do zagrożenia powodowanego przez działalność wykonywaną przez tę jednostkę;</a:t>
            </a:r>
          </a:p>
          <a:p>
            <a:r>
              <a:rPr lang="pl-PL" sz="2400" dirty="0">
                <a:latin typeface="Times New Roman" panose="02020603050405020304" pitchFamily="18" charset="0"/>
              </a:rPr>
              <a:t> 4) w sytuacji ekspozycji niezamierzonej lub narażenia przypadkowego – przygotowanie informacji dla lekarza kierującego oraz lekarza prowadzącego, a także pacjenta lub jego przedstawiciela, o ekspozycji niezamierzonej lub narażeniu przypadkowym oraz o wynikach analizy tej ekspozycji lub tego narażenia.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51888892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C470352-2879-4874-A569-CF2DE91C3BF4}"/>
              </a:ext>
            </a:extLst>
          </p:cNvPr>
          <p:cNvSpPr/>
          <p:nvPr/>
        </p:nvSpPr>
        <p:spPr>
          <a:xfrm>
            <a:off x="516835" y="1219200"/>
            <a:ext cx="1111857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40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pl-PL" sz="2000" b="1" dirty="0"/>
              <a:t> Wewnętrzny nadzór nad przestrzeganiem wymagań ochrony radiologicznej w jednostkach ochrony zdrowia wykonujących działalność polegającą na: </a:t>
            </a:r>
          </a:p>
          <a:p>
            <a:pPr algn="just"/>
            <a:endParaRPr lang="pl-PL" sz="2000" b="1" dirty="0"/>
          </a:p>
          <a:p>
            <a:pPr algn="just"/>
            <a:endParaRPr lang="pl-PL" sz="2000" b="1" dirty="0"/>
          </a:p>
          <a:p>
            <a:pPr marL="342900" indent="-342900" algn="just">
              <a:buAutoNum type="arabicParenR"/>
            </a:pPr>
            <a:r>
              <a:rPr lang="pl-PL" sz="2000" b="1" dirty="0"/>
              <a:t>uruchamianiu lub stosowaniu aparatów rentgenowskich w medycznej pracowni rentgenowskiej lub uruchamianiu takich pracowni, lub </a:t>
            </a:r>
          </a:p>
          <a:p>
            <a:pPr marL="342900" indent="-342900" algn="just">
              <a:buAutoNum type="arabicParenR"/>
            </a:pPr>
            <a:endParaRPr lang="pl-PL" sz="2000" b="1" dirty="0"/>
          </a:p>
          <a:p>
            <a:pPr algn="just"/>
            <a:r>
              <a:rPr lang="pl-PL" sz="2000" b="1" dirty="0"/>
              <a:t>2) uruchamianiu lub stosowaniu aparatów rentgenowskich do celów rentgenodiagnostyki, radiologii zabiegowej, radioterapii powierzchniowej lub radioterapii schorzeń nienowotworowych poza medyczną pracownią rentgenowską– </a:t>
            </a:r>
          </a:p>
          <a:p>
            <a:pPr algn="just"/>
            <a:endParaRPr lang="pl-PL" sz="2000" b="1" dirty="0"/>
          </a:p>
          <a:p>
            <a:pPr algn="just"/>
            <a:r>
              <a:rPr lang="pl-PL" sz="2000" b="1" dirty="0">
                <a:solidFill>
                  <a:srgbClr val="FFFF00"/>
                </a:solidFill>
              </a:rPr>
              <a:t>sprawuje osoba, która posiada uprawnienia inspektora ochrony radiologicznej dla tych działalności.</a:t>
            </a:r>
            <a:endParaRPr lang="pl-PL" sz="20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/>
            <a:endParaRPr lang="pl-P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99118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56E1871-2DFF-4D51-828E-273129FD1B87}"/>
              </a:ext>
            </a:extLst>
          </p:cNvPr>
          <p:cNvSpPr/>
          <p:nvPr/>
        </p:nvSpPr>
        <p:spPr>
          <a:xfrm>
            <a:off x="331305" y="1417984"/>
            <a:ext cx="1110532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Wymaganie/ IOR/,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nie dotyczy </a:t>
            </a:r>
            <a:r>
              <a:rPr lang="pl-PL" sz="2800" b="1" dirty="0">
                <a:latin typeface="Times New Roman" panose="02020603050405020304" pitchFamily="18" charset="0"/>
              </a:rPr>
              <a:t>jednostki ochrony zdrowia wykonującej działalność związaną z narażeniem polegającą jedynie na wykonywaniu stomatologicznych zdjęć </a:t>
            </a:r>
            <a:r>
              <a:rPr lang="pl-PL" sz="2800" b="1" dirty="0" err="1">
                <a:latin typeface="Times New Roman" panose="02020603050405020304" pitchFamily="18" charset="0"/>
              </a:rPr>
              <a:t>wewnątrzustnych</a:t>
            </a:r>
            <a:r>
              <a:rPr lang="pl-PL" sz="2800" b="1" dirty="0">
                <a:latin typeface="Times New Roman" panose="02020603050405020304" pitchFamily="18" charset="0"/>
              </a:rPr>
              <a:t> za pomocą aparatów rentgenowskich służących wyłącznie do tego celu lub wykonującej działalność związaną z narażeniem polegającą jedynie na wykonywaniu densytometrii kości za pomocą aparatów rentgenowskich służących wyłącznie do tego celu.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56544791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F356D5E-63F4-46E4-9838-F4725357B9CA}"/>
              </a:ext>
            </a:extLst>
          </p:cNvPr>
          <p:cNvSpPr/>
          <p:nvPr/>
        </p:nvSpPr>
        <p:spPr>
          <a:xfrm>
            <a:off x="781877" y="2274838"/>
            <a:ext cx="1057523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Kierownik jednostki organizacyjnej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zapewnia</a:t>
            </a:r>
            <a:r>
              <a:rPr lang="pl-PL" sz="2800" b="1" dirty="0">
                <a:latin typeface="Times New Roman" panose="02020603050405020304" pitchFamily="18" charset="0"/>
              </a:rPr>
              <a:t> wykonywanie działalności związanej z narażeniem zgodnie z zasadą optymalizacji wymagającą, żeby – przy rozsądnym uwzględnieniu czynników ekonomicznych i społecznych oraz aktualnego stanu wiedzy technicznej –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liczba narażonych pracowników i osób z ogółu ludności oraz prawdopodobieństwo ich narażenia były jak najmniejsze, a otrzymywane przez nich dawki promieniowania </a:t>
            </a:r>
          </a:p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jonizującego były możliwie małe</a:t>
            </a:r>
            <a:r>
              <a:rPr lang="pl-PL" sz="2800" b="1" dirty="0">
                <a:latin typeface="Times New Roman" panose="02020603050405020304" pitchFamily="18" charset="0"/>
              </a:rPr>
              <a:t>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5287358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C839666-1308-4960-B6F4-95A3C1FDDD69}"/>
              </a:ext>
            </a:extLst>
          </p:cNvPr>
          <p:cNvSpPr/>
          <p:nvPr/>
        </p:nvSpPr>
        <p:spPr>
          <a:xfrm>
            <a:off x="450574" y="1859340"/>
            <a:ext cx="109860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Kierownik jednostki organizacyjnej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przeprowadza ocenę narażenia pracowników oraz osób z ogółu ludności. 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W przypadku gdy z przeprowadzonej oceny, przy uwzględnieniu zasady optymalizacji, wynika konieczność ograniczenia tego narażenia, kierownik jednostki organizacyjnej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ustala</a:t>
            </a:r>
            <a:r>
              <a:rPr lang="pl-PL" sz="2800" b="1" dirty="0">
                <a:latin typeface="Times New Roman" panose="02020603050405020304" pitchFamily="18" charset="0"/>
              </a:rPr>
              <a:t> dla pracowników oraz osób z ogółu ludności ograniczniki dawek (limity użytkowe dawek)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i podejmuje działania </a:t>
            </a:r>
            <a:r>
              <a:rPr lang="pl-PL" sz="2800" b="1" dirty="0">
                <a:latin typeface="Times New Roman" panose="02020603050405020304" pitchFamily="18" charset="0"/>
              </a:rPr>
              <a:t>w celu ograniczenia narażenia, tak żeby otrzymane przez nich dawki promieniowania jonizującego były nie wyższe niż ustalone dla nich ograniczniki dawek (limity użytkowe dawek)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42285605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D78030B-B228-44E7-AD0D-776590E7D328}"/>
              </a:ext>
            </a:extLst>
          </p:cNvPr>
          <p:cNvSpPr/>
          <p:nvPr/>
        </p:nvSpPr>
        <p:spPr>
          <a:xfrm>
            <a:off x="662609" y="1630017"/>
            <a:ext cx="109065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Organ właściwy do wydania zezwolenia albo przyjęcia zgłoszenia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może, </a:t>
            </a:r>
            <a:r>
              <a:rPr lang="pl-PL" sz="2800" b="1" dirty="0">
                <a:latin typeface="Times New Roman" panose="02020603050405020304" pitchFamily="18" charset="0"/>
              </a:rPr>
              <a:t>kierując się względami ochrony radiologicznej,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określić, </a:t>
            </a:r>
            <a:r>
              <a:rPr lang="pl-PL" sz="2800" b="1" dirty="0">
                <a:latin typeface="Times New Roman" panose="02020603050405020304" pitchFamily="18" charset="0"/>
              </a:rPr>
              <a:t>w drodze decyzji administracyjnej, ograniczniki dawek (limity użytkowe dawek) dla pracowników lub osób z ogółu ludności dla danej działalności na niższym poziomie niż ustalone przez kierownika jednostki organizacyjnej, jeżeli ograniczniki dawek (limity użytkowe dawek) ustalone przez kierownika jednostki organizacyjnej nie zapewniają wykonywania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działalności zgodnie z zasadą optymalizacji.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64780134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B5F10AB-81DB-401E-A825-8AB1BA60CA6A}"/>
              </a:ext>
            </a:extLst>
          </p:cNvPr>
          <p:cNvSpPr/>
          <p:nvPr/>
        </p:nvSpPr>
        <p:spPr>
          <a:xfrm>
            <a:off x="543339" y="2663687"/>
            <a:ext cx="1102580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latin typeface="Times New Roman" panose="02020603050405020304" pitchFamily="18" charset="0"/>
              </a:rPr>
              <a:t> Pracownik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może być zatrudniony </a:t>
            </a:r>
            <a:r>
              <a:rPr lang="pl-PL" sz="2800" b="1" dirty="0">
                <a:latin typeface="Times New Roman" panose="02020603050405020304" pitchFamily="18" charset="0"/>
              </a:rPr>
              <a:t>w warunkach narażenia po orzeczeniu braku przeciwwskazań do takiego zatrudnienia wydanym przez lekarza posiadającego odpowiednie kwalifikacje, zwanego dalej „uprawnionym lekarzem”.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599370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B004E36-F939-4136-88B7-79F871BFC0DC}"/>
              </a:ext>
            </a:extLst>
          </p:cNvPr>
          <p:cNvSpPr/>
          <p:nvPr/>
        </p:nvSpPr>
        <p:spPr>
          <a:xfrm>
            <a:off x="689113" y="1590261"/>
            <a:ext cx="104692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Certyfikaty, </a:t>
            </a:r>
            <a:r>
              <a:rPr lang="pl-PL" sz="2800" b="1" dirty="0">
                <a:latin typeface="Times New Roman" panose="02020603050405020304" pitchFamily="18" charset="0"/>
              </a:rPr>
              <a:t>/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szkolenie ORP/ </a:t>
            </a:r>
            <a:r>
              <a:rPr lang="pl-PL" sz="2800" b="1" dirty="0">
                <a:latin typeface="Times New Roman" panose="02020603050405020304" pitchFamily="18" charset="0"/>
              </a:rPr>
              <a:t>wydane przed dniem wejścia w życie niniejszej ustawy, zachowują ważność na czas, na jaki zostały wydane.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Z dniem wejścia w życie niniejszej ustawy rozpoczyna się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bieg 5-letniego terminu.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88486127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388D9E8-C56E-4782-8BDB-10D30D21007B}"/>
              </a:ext>
            </a:extLst>
          </p:cNvPr>
          <p:cNvSpPr/>
          <p:nvPr/>
        </p:nvSpPr>
        <p:spPr>
          <a:xfrm>
            <a:off x="437321" y="2020711"/>
            <a:ext cx="111112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400" b="1" dirty="0">
              <a:latin typeface="Times New Roman" panose="02020603050405020304" pitchFamily="18" charset="0"/>
            </a:endParaRPr>
          </a:p>
          <a:p>
            <a:pPr algn="just"/>
            <a:endParaRPr lang="pl-PL" sz="24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Kierownik jednostki organizacyjnej jest obowiązany zapewnić prowadzenie wstępnych i okresowych –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nie rzadziej niż co 5 lat,– szkoleń pracowników </a:t>
            </a:r>
            <a:r>
              <a:rPr lang="pl-PL" sz="2800" b="1" dirty="0">
                <a:latin typeface="Times New Roman" panose="02020603050405020304" pitchFamily="18" charset="0"/>
              </a:rPr>
              <a:t>w zakresie bezpieczeństwa jądrowego i ochrony radiologicznej, zgodnie z opracowanym przez siebie programem.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17532110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D4E5A92-9A39-4743-91B2-66D585BDE722}"/>
              </a:ext>
            </a:extLst>
          </p:cNvPr>
          <p:cNvSpPr/>
          <p:nvPr/>
        </p:nvSpPr>
        <p:spPr>
          <a:xfrm>
            <a:off x="238538" y="1643270"/>
            <a:ext cx="1164866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Szkolenia,  obejmują w szczególności: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1) ogólne procedury ochrony radiologicznej i podejmowane środki ostrożności związane z działalnością wykonywaną przez jednostkę organizacyjną;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2) procedury ochrony radiologicznej i podejmowane środki ostrożności związane z konkretnym stanowiskiem pracy;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3) procedury wykonywania czynności roboczych na konkretnym stanowisku pracy; </a:t>
            </a:r>
          </a:p>
        </p:txBody>
      </p:sp>
    </p:spTree>
    <p:extLst>
      <p:ext uri="{BB962C8B-B14F-4D97-AF65-F5344CB8AC3E}">
        <p14:creationId xmlns:p14="http://schemas.microsoft.com/office/powerpoint/2010/main" val="322150995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6743D44-DCDC-418B-85F5-E9F643C97E07}"/>
              </a:ext>
            </a:extLst>
          </p:cNvPr>
          <p:cNvSpPr/>
          <p:nvPr/>
        </p:nvSpPr>
        <p:spPr>
          <a:xfrm>
            <a:off x="702366" y="508000"/>
            <a:ext cx="110493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3a) informację o zagrożeniach dla zdrowia związanych z pracą wykonywaną na konkretnym stanowisku pracy, powodowanych przez promieniowanie jonizujące; </a:t>
            </a:r>
          </a:p>
          <a:p>
            <a:pPr algn="just"/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3b) informację o znaczeniu, jakie ma spełnianie wymagań prawnych, technicznych, medycznych i organizacyjnych; </a:t>
            </a:r>
          </a:p>
          <a:p>
            <a:pPr algn="just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3c) plany postępowania w przypadku zdarzeń radiacyjnych oraz procedury postępowania w takich przypadkach;</a:t>
            </a:r>
          </a:p>
          <a:p>
            <a:pPr algn="just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informację o możliwych skutkach utraty kontroli nad materiałem jądrowym, </a:t>
            </a:r>
            <a:r>
              <a:rPr lang="pl-PL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źródłem promieniowania jonizującego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lub odpadem promieniotwórczym, z którym jest wykonywana działalność; </a:t>
            </a:r>
          </a:p>
          <a:p>
            <a:pPr algn="just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pl-PL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przypadku kobiet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także informację o konieczności niezwłocznego powiadomienia kierownika jednostki organizacyjnej o ciąży oraz informację o ryzyku skażenia promieniotwórczego dziecka karmionego piersią przez matkę, w przypadku gdy istnieje możliwość skażenia promieniotwórczego ciała matki; </a:t>
            </a:r>
          </a:p>
        </p:txBody>
      </p:sp>
    </p:spTree>
    <p:extLst>
      <p:ext uri="{BB962C8B-B14F-4D97-AF65-F5344CB8AC3E}">
        <p14:creationId xmlns:p14="http://schemas.microsoft.com/office/powerpoint/2010/main" val="88319435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FD1D5F7-7932-49D5-8CD3-4CACD6F268EC}"/>
              </a:ext>
            </a:extLst>
          </p:cNvPr>
          <p:cNvSpPr/>
          <p:nvPr/>
        </p:nvSpPr>
        <p:spPr>
          <a:xfrm>
            <a:off x="848139" y="1245705"/>
            <a:ext cx="106414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Dawki graniczne </a:t>
            </a:r>
            <a:r>
              <a:rPr lang="pl-PL" sz="2800" b="1" dirty="0">
                <a:latin typeface="Times New Roman" panose="02020603050405020304" pitchFamily="18" charset="0"/>
              </a:rPr>
              <a:t>obejmują sumę dawek pochodzących od narażenia zewnętrznego i wewnętrznego.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1a. W przypadku pracowników dawki graniczne obejmują sumę rocznego narażenia pracownika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ze wszystkich działalności związanych z narażeniem, </a:t>
            </a:r>
            <a:r>
              <a:rPr lang="pl-PL" sz="2800" b="1" dirty="0">
                <a:latin typeface="Times New Roman" panose="02020603050405020304" pitchFamily="18" charset="0"/>
              </a:rPr>
              <a:t>narażenia na radon w miejscach pracy wymagającego powiadomienia oraz narażenia w sytuacji narażenia istniejącego.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1b. W przypadku osób z ogółu ludności dawki graniczne obejmują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sumę rocznego narażenia osób z ogółu ludności ze wszystkich działalności związanych z narażeniem. 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33452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A48F413-F0BA-434D-823C-434B03C6BFAF}"/>
              </a:ext>
            </a:extLst>
          </p:cNvPr>
          <p:cNvSpPr/>
          <p:nvPr/>
        </p:nvSpPr>
        <p:spPr>
          <a:xfrm>
            <a:off x="556591" y="2828836"/>
            <a:ext cx="110655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Suma dawek promieniowania jonizującego dla pracowników oraz osób z ogółu ludności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nie może</a:t>
            </a:r>
            <a:r>
              <a:rPr lang="pl-PL" sz="2800" b="1" dirty="0">
                <a:latin typeface="Times New Roman" panose="02020603050405020304" pitchFamily="18" charset="0"/>
              </a:rPr>
              <a:t>, z zastrzeżeniem / sytuacje awaryjne/, przekraczać dawek granicznych.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97743755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48E227B-489A-406B-A6AE-396D3B60200B}"/>
              </a:ext>
            </a:extLst>
          </p:cNvPr>
          <p:cNvSpPr/>
          <p:nvPr/>
        </p:nvSpPr>
        <p:spPr>
          <a:xfrm>
            <a:off x="318051" y="2551837"/>
            <a:ext cx="1148963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Kobieta, </a:t>
            </a:r>
            <a:r>
              <a:rPr lang="pl-PL" sz="2800" b="1" dirty="0">
                <a:latin typeface="Times New Roman" panose="02020603050405020304" pitchFamily="18" charset="0"/>
              </a:rPr>
              <a:t>od chwili zawiadomienia kierownika jednostki organizacyjnej, a w przypadku kobiety będącej pracownikiem zewnętrznym – pracodawcy zewnętrznego, że jest w ciąży,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nie może </a:t>
            </a:r>
            <a:r>
              <a:rPr lang="pl-PL" sz="2800" b="1" dirty="0">
                <a:latin typeface="Times New Roman" panose="02020603050405020304" pitchFamily="18" charset="0"/>
              </a:rPr>
              <a:t>pracować w warunkach prowadzących do otrzymania przez mające urodzić się dziecko dawki skutecznej (efektywnej) przekraczającej 1 </a:t>
            </a:r>
            <a:r>
              <a:rPr lang="pl-PL" sz="2800" b="1" dirty="0" err="1">
                <a:latin typeface="Times New Roman" panose="02020603050405020304" pitchFamily="18" charset="0"/>
              </a:rPr>
              <a:t>mSv</a:t>
            </a:r>
            <a:r>
              <a:rPr lang="pl-PL" sz="2800" b="1" dirty="0">
                <a:latin typeface="Times New Roman" panose="02020603050405020304" pitchFamily="18" charset="0"/>
              </a:rPr>
              <a:t>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10809323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43542AD-D9D1-4075-9827-2B51568B5F5A}"/>
              </a:ext>
            </a:extLst>
          </p:cNvPr>
          <p:cNvSpPr/>
          <p:nvPr/>
        </p:nvSpPr>
        <p:spPr>
          <a:xfrm>
            <a:off x="993913" y="2967335"/>
            <a:ext cx="106149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Osoby w wieku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poniżej 18 lat </a:t>
            </a:r>
            <a:r>
              <a:rPr lang="pl-PL" sz="2800" b="1" dirty="0">
                <a:latin typeface="Times New Roman" panose="02020603050405020304" pitchFamily="18" charset="0"/>
              </a:rPr>
              <a:t>mogą pracować w warunkach narażenia jedynie w celu nauki lub przy uczenia do zawodu.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94332050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1315AF4-0105-4F74-A78C-A03834BBE125}"/>
              </a:ext>
            </a:extLst>
          </p:cNvPr>
          <p:cNvSpPr/>
          <p:nvPr/>
        </p:nvSpPr>
        <p:spPr>
          <a:xfrm>
            <a:off x="1060174" y="2107097"/>
            <a:ext cx="103499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600" b="1" dirty="0">
                <a:latin typeface="Times New Roman" panose="02020603050405020304" pitchFamily="18" charset="0"/>
              </a:rPr>
              <a:t>Dawek granicznych </a:t>
            </a:r>
            <a:r>
              <a:rPr lang="pl-PL" sz="36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nie stosuje się do osób poddawanych działaniu promieniowania jonizującego w celach medycznych.</a:t>
            </a:r>
            <a:r>
              <a:rPr lang="pl-PL" sz="3600" b="1" dirty="0">
                <a:latin typeface="Times New Roman" panose="02020603050405020304" pitchFamily="18" charset="0"/>
              </a:rPr>
              <a:t> 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389670571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762D638-B0C0-4BD9-963D-792CF3003332}"/>
              </a:ext>
            </a:extLst>
          </p:cNvPr>
          <p:cNvSpPr/>
          <p:nvPr/>
        </p:nvSpPr>
        <p:spPr>
          <a:xfrm>
            <a:off x="781877" y="1749287"/>
            <a:ext cx="1082702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800" dirty="0">
              <a:latin typeface="Times New Roman" panose="02020603050405020304" pitchFamily="18" charset="0"/>
            </a:endParaRPr>
          </a:p>
          <a:p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 sytuacji narażenia przypadkowego ocenie podlegają dawki promieniowania jonizującego otrzymane przez narażoną osobę.</a:t>
            </a:r>
          </a:p>
          <a:p>
            <a:endParaRPr lang="pl-PL" sz="2800" b="1" dirty="0">
              <a:latin typeface="Times New Roman" panose="02020603050405020304" pitchFamily="18" charset="0"/>
            </a:endParaRPr>
          </a:p>
          <a:p>
            <a:endParaRPr lang="pl-PL" sz="2800" b="1" dirty="0">
              <a:latin typeface="Times New Roman" panose="02020603050405020304" pitchFamily="18" charset="0"/>
            </a:endParaRPr>
          </a:p>
          <a:p>
            <a:endParaRPr lang="pl-PL" sz="2800" b="1" dirty="0">
              <a:latin typeface="Times New Roman" panose="02020603050405020304" pitchFamily="18" charset="0"/>
            </a:endParaRPr>
          </a:p>
          <a:p>
            <a:r>
              <a:rPr lang="pl-PL" sz="2800" b="1" dirty="0">
                <a:latin typeface="Times New Roman" panose="02020603050405020304" pitchFamily="18" charset="0"/>
              </a:rPr>
              <a:t> Narażenie to nie dotyczy sytuacji </a:t>
            </a:r>
            <a:r>
              <a:rPr lang="pl-PL" sz="2800" b="1" dirty="0" err="1">
                <a:latin typeface="Times New Roman" panose="02020603050405020304" pitchFamily="18" charset="0"/>
              </a:rPr>
              <a:t>sytuacji</a:t>
            </a:r>
            <a:r>
              <a:rPr lang="pl-PL" sz="2800" b="1" dirty="0">
                <a:latin typeface="Times New Roman" panose="02020603050405020304" pitchFamily="18" charset="0"/>
              </a:rPr>
              <a:t> awaryjnych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77659243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CF69F0D-27B1-4D92-BCD6-7A49C8C1B323}"/>
              </a:ext>
            </a:extLst>
          </p:cNvPr>
          <p:cNvSpPr/>
          <p:nvPr/>
        </p:nvSpPr>
        <p:spPr>
          <a:xfrm>
            <a:off x="424070" y="649357"/>
            <a:ext cx="11237843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>
                <a:latin typeface="Times New Roman" panose="02020603050405020304" pitchFamily="18" charset="0"/>
              </a:rPr>
              <a:t> W celu dostosowania sposobu oceny zagrożenia pracowników w jednostkach organizacyjnych do jego spodziewanego poziomu, w zależności od wielkości zagrożenia, wprowadza się dwie kategorie pracowników: </a:t>
            </a:r>
          </a:p>
          <a:p>
            <a:pPr algn="just"/>
            <a:endParaRPr lang="pl-PL" sz="2400" dirty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l-PL" sz="2800" b="1" dirty="0">
                <a:solidFill>
                  <a:srgbClr val="FFFF00"/>
                </a:solidFill>
              </a:rPr>
              <a:t>kategorię A </a:t>
            </a:r>
            <a:r>
              <a:rPr lang="pl-PL" sz="2800" b="1" dirty="0"/>
              <a:t>obejmującą pracowników, którzy mogą być narażeni na: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sz="2800" b="1" dirty="0"/>
          </a:p>
          <a:p>
            <a:pPr marL="342900" indent="-342900" algn="just">
              <a:buAutoNum type="alphaLcParenR"/>
            </a:pPr>
            <a:r>
              <a:rPr lang="pl-PL" sz="2800" b="1" dirty="0"/>
              <a:t>dawkę skuteczną (efektywną) przekraczającą 6 </a:t>
            </a:r>
            <a:r>
              <a:rPr lang="pl-PL" sz="2800" b="1" dirty="0" err="1"/>
              <a:t>mSv</a:t>
            </a:r>
            <a:r>
              <a:rPr lang="pl-PL" sz="2800" b="1" dirty="0"/>
              <a:t> w ciągu roku lub </a:t>
            </a:r>
          </a:p>
          <a:p>
            <a:pPr algn="just"/>
            <a:r>
              <a:rPr lang="pl-PL" sz="2800" b="1" dirty="0"/>
              <a:t>b) dawkę równoważną przekraczającą </a:t>
            </a:r>
            <a:r>
              <a:rPr lang="pl-PL" sz="2800" b="1" dirty="0">
                <a:solidFill>
                  <a:srgbClr val="FFFF00"/>
                </a:solidFill>
              </a:rPr>
              <a:t>15 </a:t>
            </a:r>
            <a:r>
              <a:rPr lang="pl-PL" sz="2800" b="1" dirty="0" err="1">
                <a:solidFill>
                  <a:srgbClr val="FFFF00"/>
                </a:solidFill>
              </a:rPr>
              <a:t>mSv</a:t>
            </a:r>
            <a:r>
              <a:rPr lang="pl-PL" sz="2800" b="1" dirty="0">
                <a:solidFill>
                  <a:srgbClr val="FFFF00"/>
                </a:solidFill>
              </a:rPr>
              <a:t> </a:t>
            </a:r>
            <a:r>
              <a:rPr lang="pl-PL" sz="2800" b="1" dirty="0"/>
              <a:t>rocznie dla soczewek oczu lub </a:t>
            </a:r>
          </a:p>
          <a:p>
            <a:pPr algn="just"/>
            <a:endParaRPr lang="pl-PL" sz="2800" b="1" dirty="0"/>
          </a:p>
          <a:p>
            <a:pPr algn="just"/>
            <a:r>
              <a:rPr lang="pl-PL" sz="2800" b="1" dirty="0">
                <a:solidFill>
                  <a:srgbClr val="FFFF00"/>
                </a:solidFill>
              </a:rPr>
              <a:t>150 </a:t>
            </a:r>
            <a:r>
              <a:rPr lang="pl-PL" sz="2800" b="1" dirty="0" err="1">
                <a:solidFill>
                  <a:srgbClr val="FFFF00"/>
                </a:solidFill>
              </a:rPr>
              <a:t>mSv</a:t>
            </a:r>
            <a:r>
              <a:rPr lang="pl-PL" sz="2800" b="1" dirty="0">
                <a:solidFill>
                  <a:srgbClr val="FFFF00"/>
                </a:solidFill>
              </a:rPr>
              <a:t> </a:t>
            </a:r>
            <a:r>
              <a:rPr lang="pl-PL" sz="2800" b="1" dirty="0"/>
              <a:t>rocznie dla skóry lub kończyn;</a:t>
            </a:r>
          </a:p>
        </p:txBody>
      </p:sp>
    </p:spTree>
    <p:extLst>
      <p:ext uri="{BB962C8B-B14F-4D97-AF65-F5344CB8AC3E}">
        <p14:creationId xmlns:p14="http://schemas.microsoft.com/office/powerpoint/2010/main" val="54948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B3999A4-DEB9-46F1-9D32-BC9BA924113C}"/>
              </a:ext>
            </a:extLst>
          </p:cNvPr>
          <p:cNvSpPr/>
          <p:nvPr/>
        </p:nvSpPr>
        <p:spPr>
          <a:xfrm>
            <a:off x="636103" y="1258957"/>
            <a:ext cx="1058848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Zgody</a:t>
            </a:r>
            <a:r>
              <a:rPr lang="pl-PL" sz="2800" b="1" dirty="0">
                <a:latin typeface="Times New Roman" panose="02020603050405020304" pitchFamily="18" charset="0"/>
              </a:rPr>
              <a:t> na prowadzenie działalności związanej z narażeniem na promieniowanie jonizujące w celach medycznych, polegającej na udzielaniu świadczeń zdrowotnych z zakresu badań rentgenodiagnostycznych, badań diagnostycznych i leczenia chorób nienowotworowych oraz paliatywnego leczenia chorób nowotworowych z wykorzystaniem produktów </a:t>
            </a:r>
            <a:r>
              <a:rPr lang="pl-PL" sz="2800" b="1" dirty="0" err="1">
                <a:latin typeface="Times New Roman" panose="02020603050405020304" pitchFamily="18" charset="0"/>
              </a:rPr>
              <a:t>radiofarmaceutycznych</a:t>
            </a:r>
            <a:r>
              <a:rPr lang="pl-PL" sz="2800" b="1" dirty="0">
                <a:latin typeface="Times New Roman" panose="02020603050405020304" pitchFamily="18" charset="0"/>
              </a:rPr>
              <a:t> oraz zabiegów z zakresu radiologii zabiegowej, wydane przed dniem wejścia w życie niniejszej ustawy 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zachowują ważność na czas, na jaki zostały wydane.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5917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B6C17442-9AB6-4718-A204-075546693ACD}"/>
              </a:ext>
            </a:extLst>
          </p:cNvPr>
          <p:cNvSpPr/>
          <p:nvPr/>
        </p:nvSpPr>
        <p:spPr>
          <a:xfrm>
            <a:off x="583096" y="2438400"/>
            <a:ext cx="1103317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latin typeface="Times New Roman" panose="02020603050405020304" pitchFamily="18" charset="0"/>
              </a:rPr>
              <a:t>. </a:t>
            </a:r>
          </a:p>
          <a:p>
            <a:endParaRPr lang="pl-PL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2800" b="1" dirty="0">
                <a:latin typeface="Times New Roman" panose="02020603050405020304" pitchFamily="18" charset="0"/>
              </a:rPr>
              <a:t>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kategorię B </a:t>
            </a:r>
            <a:r>
              <a:rPr lang="pl-PL" sz="2800" b="1" dirty="0">
                <a:latin typeface="Times New Roman" panose="02020603050405020304" pitchFamily="18" charset="0"/>
              </a:rPr>
              <a:t>obejmującą pracowników,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którzy nie zostali zaliczeni</a:t>
            </a:r>
            <a:r>
              <a:rPr lang="pl-PL" sz="2800" b="1" dirty="0">
                <a:latin typeface="Times New Roman" panose="02020603050405020304" pitchFamily="18" charset="0"/>
              </a:rPr>
              <a:t> do kategorii A.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62076744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D420D20C-431D-4D86-BE4D-6013B8BE4513}"/>
              </a:ext>
            </a:extLst>
          </p:cNvPr>
          <p:cNvSpPr/>
          <p:nvPr/>
        </p:nvSpPr>
        <p:spPr>
          <a:xfrm>
            <a:off x="636103" y="2146852"/>
            <a:ext cx="108005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Ocena narażenia </a:t>
            </a:r>
            <a:r>
              <a:rPr lang="pl-PL" sz="3200" b="1" dirty="0">
                <a:latin typeface="Times New Roman" panose="02020603050405020304" pitchFamily="18" charset="0"/>
              </a:rPr>
              <a:t>pracowników prowadzona jest na podstawie:</a:t>
            </a:r>
          </a:p>
          <a:p>
            <a:endParaRPr lang="pl-PL" sz="3200" b="1" dirty="0">
              <a:latin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pl-PL" sz="3200" b="1" dirty="0">
                <a:latin typeface="Times New Roman" panose="02020603050405020304" pitchFamily="18" charset="0"/>
              </a:rPr>
              <a:t>kontrolnych pomiarów dawek indywidualnych lub</a:t>
            </a:r>
          </a:p>
          <a:p>
            <a:r>
              <a:rPr lang="pl-PL" sz="3200" b="1" dirty="0">
                <a:latin typeface="Times New Roman" panose="02020603050405020304" pitchFamily="18" charset="0"/>
              </a:rPr>
              <a:t> </a:t>
            </a:r>
          </a:p>
          <a:p>
            <a:r>
              <a:rPr lang="pl-PL" sz="3200" b="1" dirty="0">
                <a:latin typeface="Times New Roman" panose="02020603050405020304" pitchFamily="18" charset="0"/>
              </a:rPr>
              <a:t>- pomiarów dozymetrycznych w środowisku pracy.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80597478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97D8B79-87E6-4B84-9AC9-0ACB84CCE978}"/>
              </a:ext>
            </a:extLst>
          </p:cNvPr>
          <p:cNvSpPr/>
          <p:nvPr/>
        </p:nvSpPr>
        <p:spPr>
          <a:xfrm>
            <a:off x="662609" y="1364975"/>
            <a:ext cx="1113182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Pracownicy kategorii A </a:t>
            </a:r>
            <a:r>
              <a:rPr lang="pl-PL" sz="2800" b="1" dirty="0">
                <a:latin typeface="Times New Roman" panose="02020603050405020304" pitchFamily="18" charset="0"/>
              </a:rPr>
              <a:t>podlegają ocenie narażenia prowadzonej na podstawie: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- systematycznych pomiarów dawek indywidualnych,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- </a:t>
            </a:r>
            <a:r>
              <a:rPr lang="pl-PL" sz="2800" dirty="0">
                <a:latin typeface="Times New Roman" panose="02020603050405020304" pitchFamily="18" charset="0"/>
              </a:rPr>
              <a:t>a jeżeli mogą być narażeni na skażenie wewnętrzne mające wpływ na poziom dawki skutecznej dla tej kategorii pracowników, podlegają również pomiarom skażeń wewnętrznych</a:t>
            </a:r>
            <a:r>
              <a:rPr lang="pl-PL" sz="2800" b="1" dirty="0">
                <a:latin typeface="Times New Roman" panose="02020603050405020304" pitchFamily="18" charset="0"/>
              </a:rPr>
              <a:t>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56687622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7EB8754-90FD-4623-BAB1-015C0D50C016}"/>
              </a:ext>
            </a:extLst>
          </p:cNvPr>
          <p:cNvSpPr/>
          <p:nvPr/>
        </p:nvSpPr>
        <p:spPr>
          <a:xfrm>
            <a:off x="755373" y="1351722"/>
            <a:ext cx="1085353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Pracownicy kategorii B </a:t>
            </a:r>
            <a:r>
              <a:rPr lang="pl-PL" sz="2800" b="1" dirty="0">
                <a:latin typeface="Times New Roman" panose="02020603050405020304" pitchFamily="18" charset="0"/>
              </a:rPr>
              <a:t>podlegają ocenie narażenia prowadzonej na podstawie pomiarów dozymetrycznych w środowisku pracy w sposób pozwalający stwierdzić: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pl-PL" sz="2800" b="1" dirty="0">
                <a:latin typeface="Times New Roman" panose="02020603050405020304" pitchFamily="18" charset="0"/>
              </a:rPr>
              <a:t>prawidłowość zaliczenia pracowników do tej kategorii, </a:t>
            </a:r>
          </a:p>
          <a:p>
            <a:pPr marL="457200" indent="-457200" algn="just">
              <a:buFontTx/>
              <a:buChar char="-"/>
            </a:pPr>
            <a:endParaRPr lang="pl-PL" sz="2800" b="1" dirty="0">
              <a:latin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chyba że </a:t>
            </a:r>
            <a:r>
              <a:rPr lang="pl-PL" sz="2800" b="1" dirty="0">
                <a:latin typeface="Times New Roman" panose="02020603050405020304" pitchFamily="18" charset="0"/>
              </a:rPr>
              <a:t>kierownik jednostki organizacyjnej zadecyduje o objęciu ich systematycznymi pomiarami dawek indywidualnych. </a:t>
            </a:r>
          </a:p>
          <a:p>
            <a:pPr marL="457200" indent="-457200" algn="just">
              <a:buFontTx/>
              <a:buChar char="-"/>
            </a:pPr>
            <a:endParaRPr lang="pl-PL" sz="2800" b="1" dirty="0">
              <a:latin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pl-PL" sz="2800" b="1" dirty="0">
                <a:latin typeface="Times New Roman" panose="02020603050405020304" pitchFamily="18" charset="0"/>
              </a:rPr>
              <a:t>Zezwolenie może zawierać warunek prowadzenia oceny narażenia pracowników kategorii B wykonujących prace określone w tym zezwoleniu na podstawie pomiarów dawek indywidualnych.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35930355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53E9C6DB-077E-4270-A059-5B1AEDBEF4C8}"/>
              </a:ext>
            </a:extLst>
          </p:cNvPr>
          <p:cNvSpPr/>
          <p:nvPr/>
        </p:nvSpPr>
        <p:spPr>
          <a:xfrm>
            <a:off x="-1" y="2274838"/>
            <a:ext cx="1197996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>
                <a:latin typeface="Times New Roman" panose="02020603050405020304" pitchFamily="18" charset="0"/>
              </a:rPr>
              <a:t> W przypadku gdy pomiar dawki indywidualnej jest niemożliwy lub niewłaściwy, ocena dawki indywidualnej otrzymanej przez </a:t>
            </a:r>
            <a:r>
              <a:rPr lang="pl-PL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pracownika kategorii A </a:t>
            </a:r>
            <a:r>
              <a:rPr lang="pl-PL" sz="2800" dirty="0">
                <a:latin typeface="Times New Roman" panose="02020603050405020304" pitchFamily="18" charset="0"/>
              </a:rPr>
              <a:t>może być dokonana na podstawie:</a:t>
            </a:r>
          </a:p>
          <a:p>
            <a:pPr algn="just"/>
            <a:r>
              <a:rPr lang="pl-PL" sz="2800" dirty="0">
                <a:latin typeface="Times New Roman" panose="02020603050405020304" pitchFamily="18" charset="0"/>
              </a:rPr>
              <a:t> 1) wyników pomiarów dawek indywidualnych przeprowadzonych dla innych narażonych pracowników tej kategorii lub </a:t>
            </a:r>
          </a:p>
          <a:p>
            <a:pPr algn="just"/>
            <a:r>
              <a:rPr lang="pl-PL" sz="2800" dirty="0">
                <a:latin typeface="Times New Roman" panose="02020603050405020304" pitchFamily="18" charset="0"/>
              </a:rPr>
              <a:t>2) wyników pomiarów dozymetrycznych w środowisku pracy, lub </a:t>
            </a:r>
          </a:p>
          <a:p>
            <a:pPr algn="just"/>
            <a:r>
              <a:rPr lang="pl-PL" sz="2800" dirty="0">
                <a:latin typeface="Times New Roman" panose="02020603050405020304" pitchFamily="18" charset="0"/>
              </a:rPr>
              <a:t>3) metod obliczeniowych,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07489940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B8145A9-68B2-43E5-83A6-986A1F6D4C4B}"/>
              </a:ext>
            </a:extLst>
          </p:cNvPr>
          <p:cNvSpPr/>
          <p:nvPr/>
        </p:nvSpPr>
        <p:spPr>
          <a:xfrm>
            <a:off x="225287" y="1205948"/>
            <a:ext cx="1170167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Kierownik jednostki organizacyjnej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na bieżąco informuje </a:t>
            </a:r>
            <a:r>
              <a:rPr lang="pl-PL" sz="2800" b="1" dirty="0">
                <a:latin typeface="Times New Roman" panose="02020603050405020304" pitchFamily="18" charset="0"/>
              </a:rPr>
              <a:t>pracownika o wynikach oceny narażenia tego pracownika. 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W przypadku gdy pracownik jest objęty oceną dawek indywidualnych, kierownik jednostki organizacyjnej informuje tego pracownika w szczególności o otrzymanych przez pracownika dawkach indywidualnych.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Na żądanie </a:t>
            </a:r>
            <a:r>
              <a:rPr lang="pl-PL" sz="2800" b="1" dirty="0">
                <a:latin typeface="Times New Roman" panose="02020603050405020304" pitchFamily="18" charset="0"/>
              </a:rPr>
              <a:t>pracownika kierownik jednostki organizacyjnej, 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a w przypadku pracownika zewnętrznego – także pracodawca, niezwłocznie informują pracownika o wynikach oceny narażenia, w szczególności 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o otrzymanych przez tego pracownika dawkach indywidualnych oraz 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o wynikach pomiarów stanowiących podstawę oceny narażenia.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34802872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FFB5DD7-5CB4-484D-801C-12290A78D6A6}"/>
              </a:ext>
            </a:extLst>
          </p:cNvPr>
          <p:cNvSpPr/>
          <p:nvPr/>
        </p:nvSpPr>
        <p:spPr>
          <a:xfrm>
            <a:off x="781878" y="2828836"/>
            <a:ext cx="112643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Zaliczenia </a:t>
            </a:r>
            <a:r>
              <a:rPr lang="pl-PL" sz="2800" b="1" dirty="0">
                <a:latin typeface="Times New Roman" panose="02020603050405020304" pitchFamily="18" charset="0"/>
              </a:rPr>
              <a:t>pracowników zatrudnionych w warunkach narażenia do kategorii A lub B dokonuje kierownik jednostki organizacyjnej, w zależności od przewidywanego poziomu narażenia tych pracowników.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401988088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2E19D6B3-A047-4554-931D-FFF0EDAE9FC3}"/>
              </a:ext>
            </a:extLst>
          </p:cNvPr>
          <p:cNvSpPr/>
          <p:nvPr/>
        </p:nvSpPr>
        <p:spPr>
          <a:xfrm>
            <a:off x="516835" y="1028343"/>
            <a:ext cx="1138361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>
                <a:latin typeface="Times New Roman" panose="02020603050405020304" pitchFamily="18" charset="0"/>
              </a:rPr>
              <a:t> W celu dostosowania działań i środków ochrony radiologicznej pracowników do wielkości i rodzajów zagrożeń, kierownik jednostki organizacyjnej wprowadza podział lokalizacji miejsc pracy na: </a:t>
            </a:r>
          </a:p>
          <a:p>
            <a:pPr marL="457200" indent="-457200" algn="just">
              <a:buAutoNum type="arabicParenR"/>
            </a:pPr>
            <a:r>
              <a:rPr lang="pl-PL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tereny kontrolowane, </a:t>
            </a:r>
            <a:r>
              <a:rPr lang="pl-PL" sz="2400" dirty="0">
                <a:latin typeface="Times New Roman" panose="02020603050405020304" pitchFamily="18" charset="0"/>
              </a:rPr>
              <a:t>tam, gdzie istnieje możliwość otrzymania dawek określonych dla pracowników kategorii A, istnieje możliwość rozprzestrzeniania się skażeń promieniotwórczych lub mogą występować duże zmiany mocy dawki promieniowania jonizującego; </a:t>
            </a:r>
          </a:p>
          <a:p>
            <a:pPr algn="just"/>
            <a:r>
              <a:rPr lang="pl-PL" sz="2400" dirty="0">
                <a:latin typeface="Times New Roman" panose="02020603050405020304" pitchFamily="18" charset="0"/>
              </a:rPr>
              <a:t>2) </a:t>
            </a:r>
            <a:r>
              <a:rPr lang="pl-PL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tereny nadzorowane</a:t>
            </a:r>
            <a:r>
              <a:rPr lang="pl-PL" sz="2400" dirty="0">
                <a:latin typeface="Times New Roman" panose="02020603050405020304" pitchFamily="18" charset="0"/>
              </a:rPr>
              <a:t>, tam, gdzie istnieje możliwość otrzymania dawek określonych dla pracowników kategorii B i które nie zostały zaliczone do terenów kontrolowanych. </a:t>
            </a:r>
          </a:p>
          <a:p>
            <a:pPr algn="just"/>
            <a:endParaRPr lang="pl-PL" sz="2400" dirty="0">
              <a:latin typeface="Times New Roman" panose="02020603050405020304" pitchFamily="18" charset="0"/>
            </a:endParaRPr>
          </a:p>
          <a:p>
            <a:pPr algn="just"/>
            <a:r>
              <a:rPr lang="pl-PL" sz="2400" dirty="0">
                <a:latin typeface="Times New Roman" panose="02020603050405020304" pitchFamily="18" charset="0"/>
              </a:rPr>
              <a:t>2. Za spełnienie wymagań określonych w przepisach wydanych na podstawie art. 25 pkt 2 dla terenów kontrolowanych i nadzorowanych jest odpowiedzialny kierownik jednostki organizacyjnej, który podejmuje określone działania w celu spełnienia tych wymagań po zasięgnięciu opinii inspektora ochrony radiologicznej i lekarza medycyny pracy.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68315227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B979029-E055-425F-9475-4E56E197B3B8}"/>
              </a:ext>
            </a:extLst>
          </p:cNvPr>
          <p:cNvSpPr/>
          <p:nvPr/>
        </p:nvSpPr>
        <p:spPr>
          <a:xfrm>
            <a:off x="702366" y="2032001"/>
            <a:ext cx="1091390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1. Kierownik jednostki organizacyjnej wdraża i prowadzi w jednostce organizacyjnej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system rejestracji i analizy </a:t>
            </a:r>
            <a:r>
              <a:rPr lang="pl-PL" sz="2800" b="1" dirty="0">
                <a:latin typeface="Times New Roman" panose="02020603050405020304" pitchFamily="18" charset="0"/>
              </a:rPr>
              <a:t>wystąpienia narażenia przypadkowego.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66829579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3EDE781-EC3C-40B9-AB3B-9FFD731DE0DF}"/>
              </a:ext>
            </a:extLst>
          </p:cNvPr>
          <p:cNvSpPr/>
          <p:nvPr/>
        </p:nvSpPr>
        <p:spPr>
          <a:xfrm>
            <a:off x="424070" y="2967335"/>
            <a:ext cx="113306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2. Kierownik jednostki organizacyjnej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w razie wystąpienia </a:t>
            </a:r>
            <a:r>
              <a:rPr lang="pl-PL" sz="2800" b="1" dirty="0">
                <a:latin typeface="Times New Roman" panose="02020603050405020304" pitchFamily="18" charset="0"/>
              </a:rPr>
              <a:t>narażenia przypadkowego niezwłocznie dokonuje analizy przyczyn, przebiegu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i skutków tego narażenia.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149345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A3140B5-84F7-4BCC-B043-9054DBC628C9}"/>
              </a:ext>
            </a:extLst>
          </p:cNvPr>
          <p:cNvSpPr/>
          <p:nvPr/>
        </p:nvSpPr>
        <p:spPr>
          <a:xfrm>
            <a:off x="622851" y="1298713"/>
            <a:ext cx="1072100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Raporty z przeprowadzonego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audytu klinicznego wewnętrznego </a:t>
            </a:r>
            <a:r>
              <a:rPr lang="pl-PL" sz="2800" b="1" dirty="0">
                <a:latin typeface="Times New Roman" panose="02020603050405020304" pitchFamily="18" charset="0"/>
              </a:rPr>
              <a:t>oraz raport z przeprowadzonego audytu klinicznego zewnętrznego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zawierają: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pl-PL" sz="2800" b="1" dirty="0">
                <a:latin typeface="Times New Roman" panose="02020603050405020304" pitchFamily="18" charset="0"/>
              </a:rPr>
              <a:t>nazwę i adres jednostki ochrony zdrowia, w której przeprowadzono audyt kliniczny; </a:t>
            </a:r>
          </a:p>
          <a:p>
            <a:pPr marL="514350" indent="-514350" algn="just">
              <a:buAutoNum type="arabicParenR"/>
            </a:pPr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2) informację o rodzaju działalności prowadzonej przez jednostkę ochrony zdrowia, w której przeprowadzono audyt kliniczny, w tym wskazanie rodzaju procedur szczegółowych wykonywanych w tej jednostce;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43805061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F796E2A-2847-4CB4-8AF6-16736B20DBCE}"/>
              </a:ext>
            </a:extLst>
          </p:cNvPr>
          <p:cNvSpPr/>
          <p:nvPr/>
        </p:nvSpPr>
        <p:spPr>
          <a:xfrm>
            <a:off x="424070" y="2551837"/>
            <a:ext cx="11277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b="1" dirty="0">
                <a:latin typeface="Times New Roman" panose="02020603050405020304" pitchFamily="18" charset="0"/>
              </a:rPr>
              <a:t>3. Wnioski z analizy, kierownik jednostki organizacyjnej uwzględnia w organizacji pracy jednostki organizacyjnej oraz </a:t>
            </a:r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przekazuje</a:t>
            </a:r>
            <a:r>
              <a:rPr lang="pl-PL" sz="3200" b="1" dirty="0">
                <a:latin typeface="Times New Roman" panose="02020603050405020304" pitchFamily="18" charset="0"/>
              </a:rPr>
              <a:t> niezwłocznie organowi właściwemu do wydania </a:t>
            </a:r>
            <a:r>
              <a:rPr lang="pl-PL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zezwolenia, </a:t>
            </a:r>
            <a:r>
              <a:rPr lang="pl-PL" sz="3200" b="1" dirty="0">
                <a:latin typeface="Times New Roman" panose="02020603050405020304" pitchFamily="18" charset="0"/>
              </a:rPr>
              <a:t>przyjęcia zgłoszenia lub przyjęcia powiadomienia. 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127988559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0D7F62D-55A9-43EA-A289-5CC245B94470}"/>
              </a:ext>
            </a:extLst>
          </p:cNvPr>
          <p:cNvSpPr/>
          <p:nvPr/>
        </p:nvSpPr>
        <p:spPr>
          <a:xfrm>
            <a:off x="304801" y="1126436"/>
            <a:ext cx="115558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>
                <a:latin typeface="Times New Roman" panose="02020603050405020304" pitchFamily="18" charset="0"/>
              </a:rPr>
              <a:t>1.Kierownik jednostki organizacyjnej obowiązany jest prowadzić rejestr dawek indywidualnych otrzymywanych przez pracowników zaliczonych do kategorii A na podstawie wyników pomiarów i ocen;</a:t>
            </a:r>
          </a:p>
          <a:p>
            <a:pPr algn="just"/>
            <a:endParaRPr lang="pl-PL" sz="2800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dirty="0">
                <a:latin typeface="Times New Roman" panose="02020603050405020304" pitchFamily="18" charset="0"/>
              </a:rPr>
              <a:t>2. Pomiary dawek indywidualnych oraz pomiary służące ocenie dawek od narażenia wewnętrznego są dokonywane przez podmioty </a:t>
            </a:r>
            <a:r>
              <a:rPr lang="pl-PL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posiadające</a:t>
            </a:r>
            <a:r>
              <a:rPr lang="pl-PL" sz="2800" dirty="0">
                <a:latin typeface="Times New Roman" panose="02020603050405020304" pitchFamily="18" charset="0"/>
              </a:rPr>
              <a:t> </a:t>
            </a:r>
            <a:r>
              <a:rPr lang="pl-PL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akredytację</a:t>
            </a:r>
            <a:r>
              <a:rPr lang="pl-PL" sz="2800" dirty="0">
                <a:latin typeface="Times New Roman" panose="02020603050405020304" pitchFamily="18" charset="0"/>
              </a:rPr>
              <a:t> otrzymaną na podstawie odrębnych przepisów, z zastrzeżeniem, że do czasu otrzymania wyników pomiarów dawek indywidualnych , ocenę dokonuje IOR.</a:t>
            </a:r>
          </a:p>
          <a:p>
            <a:pPr algn="just"/>
            <a:endParaRPr lang="pl-PL" sz="2800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dirty="0">
                <a:latin typeface="Times New Roman" panose="02020603050405020304" pitchFamily="18" charset="0"/>
              </a:rPr>
              <a:t>3. Centralny rejestr dawek, </a:t>
            </a:r>
            <a:r>
              <a:rPr lang="pl-PL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prowadzi Prezes Agencji </a:t>
            </a:r>
            <a:r>
              <a:rPr lang="pl-PL" sz="2800" dirty="0">
                <a:latin typeface="Times New Roman" panose="02020603050405020304" pitchFamily="18" charset="0"/>
              </a:rPr>
              <a:t>na podstawie wyników pomiarów i ocen,  otrzymywanych od kierownika jednostki organizacyjnej</a:t>
            </a:r>
            <a:r>
              <a:rPr lang="pl-PL" dirty="0">
                <a:latin typeface="Times New Roman" panose="02020603050405020304" pitchFamily="18" charset="0"/>
              </a:rPr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692998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ACC7D99-9EC2-4424-966D-380125AC7908}"/>
              </a:ext>
            </a:extLst>
          </p:cNvPr>
          <p:cNvSpPr/>
          <p:nvPr/>
        </p:nvSpPr>
        <p:spPr>
          <a:xfrm>
            <a:off x="490330" y="1590262"/>
            <a:ext cx="115426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800" b="1" dirty="0">
              <a:latin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Przed zatrudnieniem pracownika </a:t>
            </a:r>
            <a:r>
              <a:rPr lang="pl-PL" sz="2800" b="1" dirty="0">
                <a:latin typeface="Times New Roman" panose="02020603050405020304" pitchFamily="18" charset="0"/>
              </a:rPr>
              <a:t>w warunkach narażenia kierownik jednostki organizacyjnej jest obowiązany wystąpić do Prezesa Agencji z wnioskiem o informację z centralnego rejestru dawek o dawkach otrzymanych przez tego pracownika w roku kalendarzowym, w którym występuje z wnioskiem, oraz w okresie czterech poprzednich lat kalendarzowych.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44899356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EA5708F-F748-4C24-93B4-1C3D8DCF78B8}"/>
              </a:ext>
            </a:extLst>
          </p:cNvPr>
          <p:cNvSpPr/>
          <p:nvPr/>
        </p:nvSpPr>
        <p:spPr>
          <a:xfrm>
            <a:off x="675861" y="1643270"/>
            <a:ext cx="11277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RADON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pl-PL" sz="2800" b="1" dirty="0">
              <a:latin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pl-PL" sz="2800" b="1" dirty="0">
                <a:latin typeface="Times New Roman" panose="02020603050405020304" pitchFamily="18" charset="0"/>
              </a:rPr>
              <a:t> Ustala się poziom odniesienia dla średniorocznego stężenia promieniotwórczego radonu w powietrzu w: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pl-PL" sz="2800" b="1" dirty="0">
                <a:latin typeface="Times New Roman" panose="02020603050405020304" pitchFamily="18" charset="0"/>
              </a:rPr>
              <a:t>miejscach pracy wewnątrz pomieszczeń oraz 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2) pomieszczeniach przeznaczonych na pobyt ludzi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– w wysokości 300 </a:t>
            </a:r>
            <a:r>
              <a:rPr lang="pl-PL" sz="2800" b="1" dirty="0" err="1">
                <a:latin typeface="Times New Roman" panose="02020603050405020304" pitchFamily="18" charset="0"/>
              </a:rPr>
              <a:t>Bq</a:t>
            </a:r>
            <a:r>
              <a:rPr lang="pl-PL" sz="2800" b="1" dirty="0">
                <a:latin typeface="Times New Roman" panose="02020603050405020304" pitchFamily="18" charset="0"/>
              </a:rPr>
              <a:t>/m3 (bekereli na metr sześcienny).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06804521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2BED199C-C491-4F91-B258-AE8845742BAA}"/>
              </a:ext>
            </a:extLst>
          </p:cNvPr>
          <p:cNvSpPr/>
          <p:nvPr/>
        </p:nvSpPr>
        <p:spPr>
          <a:xfrm>
            <a:off x="344557" y="1537252"/>
            <a:ext cx="113968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Kierownik jednostki organizacyjnej zatrudniającej pracowników w warunkach narażenia jest obowiązany zapewnić: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opiekę medyczną </a:t>
            </a:r>
            <a:r>
              <a:rPr lang="pl-PL" sz="2800" b="1" dirty="0">
                <a:latin typeface="Times New Roman" panose="02020603050405020304" pitchFamily="18" charset="0"/>
              </a:rPr>
              <a:t>pracownikom oraz niezbędne środki ochrony indywidualnej i sprzęt dozymetryczny, stosownie do warunków narażenia; </a:t>
            </a: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2)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prowadzenie pomiarów dawek indywidualnych albo pomiarów dozymetrycznych w środowisku pracy  oraz rejestrowanie danych w tym zakresie; </a:t>
            </a:r>
            <a:endParaRPr lang="pl-PL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28671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F20A748-CCB5-4505-9322-98D86996AB7D}"/>
              </a:ext>
            </a:extLst>
          </p:cNvPr>
          <p:cNvSpPr/>
          <p:nvPr/>
        </p:nvSpPr>
        <p:spPr>
          <a:xfrm>
            <a:off x="675861" y="1364974"/>
            <a:ext cx="1082702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Kierownik jednostki organizacyjnej jest obowiązany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zapewnić pracownikom zewnętrznym </a:t>
            </a:r>
            <a:r>
              <a:rPr lang="pl-PL" sz="2800" b="1" dirty="0">
                <a:latin typeface="Times New Roman" panose="02020603050405020304" pitchFamily="18" charset="0"/>
              </a:rPr>
              <a:t>ochronę radiologiczną równoważną ochronie, jaką zapewnia pracownikom zatrudnionym w jednostce organizacyjnej. 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2. Każdemu pracownikowi zewnętrznemu Prezes Agencji wydaje indywidualny dokument narażenia pracownika zewnętrznego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(paszport dozymetryczny), </a:t>
            </a:r>
            <a:r>
              <a:rPr lang="pl-PL" sz="2800" b="1" dirty="0">
                <a:latin typeface="Times New Roman" panose="02020603050405020304" pitchFamily="18" charset="0"/>
              </a:rPr>
              <a:t>w którym pracodawca zewnętrzny i kierownik jednostki organizacyjnej umieszczają informacje określone w przepisach.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420261150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358E40E-B2BF-45EA-AFF1-5F553AA2D416}"/>
              </a:ext>
            </a:extLst>
          </p:cNvPr>
          <p:cNvSpPr/>
          <p:nvPr/>
        </p:nvSpPr>
        <p:spPr>
          <a:xfrm>
            <a:off x="477078" y="993914"/>
            <a:ext cx="111715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>
                <a:latin typeface="Times New Roman" panose="02020603050405020304" pitchFamily="18" charset="0"/>
              </a:rPr>
              <a:t>. </a:t>
            </a:r>
            <a:r>
              <a:rPr lang="pl-PL" sz="2800" b="1" dirty="0">
                <a:latin typeface="Times New Roman" panose="02020603050405020304" pitchFamily="18" charset="0"/>
              </a:rPr>
              <a:t>W przypadku stwierdzonego przekroczenia którejkolwiek z dawek granicznych określonych dla pracowników kierownik jednostki organizacyjnej jest obowiązany skierować pracownika na badania lekarskie. </a:t>
            </a:r>
          </a:p>
          <a:p>
            <a:pPr algn="just"/>
            <a:endParaRPr lang="pl-PL" sz="2800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dirty="0">
                <a:latin typeface="Times New Roman" panose="02020603050405020304" pitchFamily="18" charset="0"/>
              </a:rPr>
              <a:t>2. Dalsza praca w warunkach narażenia wymaga zgody uprawnionego lekarza. </a:t>
            </a:r>
          </a:p>
          <a:p>
            <a:pPr algn="just"/>
            <a:endParaRPr lang="pl-PL" sz="2800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dirty="0">
                <a:latin typeface="Times New Roman" panose="02020603050405020304" pitchFamily="18" charset="0"/>
              </a:rPr>
              <a:t>3. W przypadku </a:t>
            </a:r>
            <a:r>
              <a:rPr lang="pl-PL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braku zgody </a:t>
            </a:r>
            <a:r>
              <a:rPr lang="pl-PL" sz="2800" dirty="0">
                <a:latin typeface="Times New Roman" panose="02020603050405020304" pitchFamily="18" charset="0"/>
              </a:rPr>
              <a:t>uprawnionego lekarza na dalsze zatrudnienie pracownika w warunkach narażenia stosuje się odpowiednio przepisy prawa pracy odnoszące się do pracownika, u którego stwierdzono objawy wskazujące na powstanie choroby zawodowej.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01298572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159D1E1-62A9-4390-A89D-AF5BFCBE51DB}"/>
              </a:ext>
            </a:extLst>
          </p:cNvPr>
          <p:cNvSpPr/>
          <p:nvPr/>
        </p:nvSpPr>
        <p:spPr>
          <a:xfrm>
            <a:off x="477079" y="1444487"/>
            <a:ext cx="113571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 Kierownik jednostki organizacyjnej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na bieżąco informuje </a:t>
            </a:r>
            <a:r>
              <a:rPr lang="pl-PL" sz="2800" b="1" dirty="0">
                <a:latin typeface="Times New Roman" panose="02020603050405020304" pitchFamily="18" charset="0"/>
              </a:rPr>
              <a:t>pracowników o:</a:t>
            </a:r>
          </a:p>
          <a:p>
            <a:pPr marL="457200" indent="-457200" algn="just">
              <a:buFontTx/>
              <a:buChar char="-"/>
            </a:pPr>
            <a:r>
              <a:rPr lang="pl-PL" sz="2800" b="1" dirty="0">
                <a:latin typeface="Times New Roman" panose="02020603050405020304" pitchFamily="18" charset="0"/>
              </a:rPr>
              <a:t>stanie ochrony radiologicznej w tej jednostce organizacyjnej, </a:t>
            </a:r>
          </a:p>
          <a:p>
            <a:pPr marL="457200" indent="-457200" algn="just">
              <a:buFontTx/>
              <a:buChar char="-"/>
            </a:pPr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-rozwiązaniach w zakresie ochrony radiologicznej mających bezpośredni lub pośredni wpływ na poziom ochrony radiologicznej pracowników oraz</a:t>
            </a:r>
          </a:p>
          <a:p>
            <a:pPr algn="just"/>
            <a:endParaRPr lang="pl-PL" sz="2800" b="1" dirty="0">
              <a:latin typeface="Times New Roman" panose="02020603050405020304" pitchFamily="18" charset="0"/>
            </a:endParaRPr>
          </a:p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- o ich poziomie narażenia, w tym o otrzymanych przez nich dawkach promieniowania jonizującego.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08809915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8971D95-C339-4032-8984-94DFAEF65607}"/>
              </a:ext>
            </a:extLst>
          </p:cNvPr>
          <p:cNvSpPr/>
          <p:nvPr/>
        </p:nvSpPr>
        <p:spPr>
          <a:xfrm>
            <a:off x="463827" y="1582341"/>
            <a:ext cx="113306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Każdy ma prawo </a:t>
            </a:r>
            <a:r>
              <a:rPr lang="pl-PL" sz="2800" dirty="0">
                <a:latin typeface="Times New Roman" panose="02020603050405020304" pitchFamily="18" charset="0"/>
              </a:rPr>
              <a:t>do uzyskania od kierownika jednostki organizacyjnej wykonującej działalność związaną z narażeniem, informacji:</a:t>
            </a:r>
          </a:p>
          <a:p>
            <a:pPr algn="just"/>
            <a:endParaRPr lang="pl-PL" sz="2800" dirty="0">
              <a:latin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pl-PL" sz="2800" dirty="0">
                <a:latin typeface="Times New Roman" panose="02020603050405020304" pitchFamily="18" charset="0"/>
              </a:rPr>
              <a:t>o wpływie działalności wykonywanej przez tę jednostkę organizacyjną na zdrowie ludzi i na środowisko oraz o wielkości i składzie izotopowym uwolnień substancji promieniotwórczych do środowiska w związku z wykonywaniem tej działalności, a w przypadku nowych rodzajów zastosowań promieniowania jonizującego w tej jednostce organizacyjnej – także informacji </a:t>
            </a:r>
            <a:r>
              <a:rPr lang="pl-PL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o uzasadnieniu wykonywania tej działalności</a:t>
            </a:r>
            <a:r>
              <a:rPr lang="pl-PL" sz="2800" dirty="0">
                <a:latin typeface="Times New Roman" panose="02020603050405020304" pitchFamily="18" charset="0"/>
              </a:rPr>
              <a:t>. </a:t>
            </a:r>
          </a:p>
          <a:p>
            <a:pPr marL="457200" indent="-457200" algn="just">
              <a:buFontTx/>
              <a:buChar char="-"/>
            </a:pPr>
            <a:r>
              <a:rPr lang="pl-PL" sz="2800" dirty="0">
                <a:latin typeface="Times New Roman" panose="02020603050405020304" pitchFamily="18" charset="0"/>
              </a:rPr>
              <a:t>Kierownik jednostki organizacyjnej udziela informacji </a:t>
            </a:r>
            <a:r>
              <a:rPr lang="pl-PL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niezwłocznie</a:t>
            </a:r>
            <a:r>
              <a:rPr lang="pl-PL" sz="2800" dirty="0">
                <a:latin typeface="Times New Roman" panose="02020603050405020304" pitchFamily="18" charset="0"/>
              </a:rPr>
              <a:t> po otrzymaniu wniosku o udzielenie informacji.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79020582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71911127-84D9-4DE9-AC5B-E2A8546CB934}"/>
              </a:ext>
            </a:extLst>
          </p:cNvPr>
          <p:cNvSpPr/>
          <p:nvPr/>
        </p:nvSpPr>
        <p:spPr>
          <a:xfrm>
            <a:off x="662609" y="2136339"/>
            <a:ext cx="1105231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b="1" dirty="0">
                <a:latin typeface="Times New Roman" panose="02020603050405020304" pitchFamily="18" charset="0"/>
              </a:rPr>
              <a:t>2. Kierownik jednostki organizacyjnej wykonującej działalność związaną z narażeniem, </a:t>
            </a:r>
            <a:r>
              <a:rPr lang="pl-PL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zamieszcza na stronie internetowej jednostki organizacyjnej, </a:t>
            </a:r>
            <a:r>
              <a:rPr lang="pl-PL" sz="2800" b="1" dirty="0">
                <a:latin typeface="Times New Roman" panose="02020603050405020304" pitchFamily="18" charset="0"/>
              </a:rPr>
              <a:t>nie rzadziej niż co 12 miesięcy, informację o wpływie działalności wykonywanej przez jednostkę organizacyjną na zdrowie ludzi i na środowisko oraz o wielkości i składzie izotopowym uwolnień substancji promieniotwórczych do środowiska w związku z wykonywaniem tej działalności. 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101795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988</TotalTime>
  <Words>7507</Words>
  <Application>Microsoft Office PowerPoint</Application>
  <PresentationFormat>Panoramiczny</PresentationFormat>
  <Paragraphs>508</Paragraphs>
  <Slides>156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156</vt:i4>
      </vt:variant>
    </vt:vector>
  </HeadingPairs>
  <TitlesOfParts>
    <vt:vector size="163" baseType="lpstr">
      <vt:lpstr>Arial</vt:lpstr>
      <vt:lpstr>Century Gothic</vt:lpstr>
      <vt:lpstr>Times New Roman</vt:lpstr>
      <vt:lpstr>TimesNewRomanPS-BoldMT</vt:lpstr>
      <vt:lpstr>Wingdings</vt:lpstr>
      <vt:lpstr>Wingdings 3</vt:lpstr>
      <vt:lpstr>Jon</vt:lpstr>
      <vt:lpstr>USTAWA PRAWO ATOMOWE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Araszkiewicz Edward</dc:creator>
  <cp:lastModifiedBy>Araszkiewicz Edward</cp:lastModifiedBy>
  <cp:revision>88</cp:revision>
  <dcterms:created xsi:type="dcterms:W3CDTF">2019-12-15T13:40:25Z</dcterms:created>
  <dcterms:modified xsi:type="dcterms:W3CDTF">2020-05-31T07:53:49Z</dcterms:modified>
</cp:coreProperties>
</file>